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83" r:id="rId4"/>
    <p:sldId id="317" r:id="rId5"/>
    <p:sldId id="318" r:id="rId6"/>
    <p:sldId id="319" r:id="rId7"/>
    <p:sldId id="320" r:id="rId8"/>
    <p:sldId id="314" r:id="rId9"/>
    <p:sldId id="292" r:id="rId10"/>
    <p:sldId id="290" r:id="rId11"/>
    <p:sldId id="295" r:id="rId12"/>
    <p:sldId id="293" r:id="rId13"/>
    <p:sldId id="297" r:id="rId14"/>
    <p:sldId id="298" r:id="rId15"/>
    <p:sldId id="302" r:id="rId16"/>
    <p:sldId id="303" r:id="rId17"/>
    <p:sldId id="288" r:id="rId18"/>
    <p:sldId id="304" r:id="rId19"/>
    <p:sldId id="305" r:id="rId20"/>
    <p:sldId id="306" r:id="rId21"/>
    <p:sldId id="307" r:id="rId22"/>
    <p:sldId id="308" r:id="rId23"/>
    <p:sldId id="299" r:id="rId24"/>
    <p:sldId id="296" r:id="rId25"/>
    <p:sldId id="300" r:id="rId26"/>
    <p:sldId id="301" r:id="rId27"/>
    <p:sldId id="309" r:id="rId28"/>
    <p:sldId id="310" r:id="rId29"/>
    <p:sldId id="311" r:id="rId30"/>
    <p:sldId id="312" r:id="rId31"/>
    <p:sldId id="313" r:id="rId32"/>
    <p:sldId id="279"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40E08"/>
    <a:srgbClr val="B92D14"/>
    <a:srgbClr val="35759D"/>
    <a:srgbClr val="35B19D"/>
    <a:srgbClr val="000000"/>
    <a:srgbClr val="491403"/>
    <a:srgbClr val="3A1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Стиль із теми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Світли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536" autoAdjust="0"/>
    <p:restoredTop sz="95596" autoAdjust="0"/>
  </p:normalViewPr>
  <p:slideViewPr>
    <p:cSldViewPr>
      <p:cViewPr varScale="1">
        <p:scale>
          <a:sx n="68" d="100"/>
          <a:sy n="68" d="100"/>
        </p:scale>
        <p:origin x="780" y="6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761F82A-164B-4698-A08F-A51D43AB5EA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907860-40A2-45CB-AD85-93C0A0DEDA1D}" type="slidenum">
              <a:rPr lang="en-US" altLang="en-US"/>
              <a:pPr/>
              <a:t>1</a:t>
            </a:fld>
            <a:endParaRPr lang="en-US" alt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B8673-0300-4DD3-9EA4-5E6087FEAA63}" type="slidenum">
              <a:rPr lang="en-US" altLang="en-US"/>
              <a:pPr/>
              <a:t>2</a:t>
            </a:fld>
            <a:endParaRPr lang="en-US" alt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6</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701162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8</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3243854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10</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4021405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12</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68233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23</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2248577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24</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3053960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34F1C-DFC4-40A5-8CCD-3143287FCC45}" type="slidenum">
              <a:rPr lang="en-US" altLang="en-US"/>
              <a:pPr/>
              <a:t>32</a:t>
            </a:fld>
            <a:endParaRPr lang="en-US"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3701769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181600"/>
            <a:ext cx="75438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defRPr sz="4000"/>
            </a:lvl1pPr>
          </a:lstStyle>
          <a:p>
            <a:pPr lvl="0"/>
            <a:r>
              <a:rPr lang="ru-RU" altLang="en-US" noProof="0"/>
              <a:t>Образец заголовка</a:t>
            </a:r>
            <a:endParaRPr lang="en-US" altLang="en-US" noProof="0"/>
          </a:p>
        </p:txBody>
      </p:sp>
      <p:sp>
        <p:nvSpPr>
          <p:cNvPr id="3075" name="Rectangle 3"/>
          <p:cNvSpPr>
            <a:spLocks noGrp="1" noChangeArrowheads="1"/>
          </p:cNvSpPr>
          <p:nvPr>
            <p:ph type="subTitle" idx="1"/>
          </p:nvPr>
        </p:nvSpPr>
        <p:spPr>
          <a:xfrm>
            <a:off x="609600" y="5791200"/>
            <a:ext cx="7543800" cy="6858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buFontTx/>
              <a:buNone/>
              <a:defRPr sz="2800"/>
            </a:lvl1pPr>
          </a:lstStyle>
          <a:p>
            <a:pPr lvl="0"/>
            <a:r>
              <a:rPr lang="ru-RU" altLang="en-US" noProof="0"/>
              <a:t>Образец подзаголовка</a:t>
            </a:r>
            <a:endParaRPr lang="en-US"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144373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43650" y="381000"/>
            <a:ext cx="1962150" cy="6019800"/>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381000"/>
            <a:ext cx="5734050" cy="6019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1916550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66436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Tree>
    <p:extLst>
      <p:ext uri="{BB962C8B-B14F-4D97-AF65-F5344CB8AC3E}">
        <p14:creationId xmlns:p14="http://schemas.microsoft.com/office/powerpoint/2010/main" val="1206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990600" y="2133600"/>
            <a:ext cx="3581400" cy="4267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4724400" y="2133600"/>
            <a:ext cx="3581400" cy="4267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188720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a:t>Образец заголовка</a:t>
            </a:r>
            <a:endParaRPr lang="en-US"/>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168919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320645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75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Tree>
    <p:extLst>
      <p:ext uri="{BB962C8B-B14F-4D97-AF65-F5344CB8AC3E}">
        <p14:creationId xmlns:p14="http://schemas.microsoft.com/office/powerpoint/2010/main" val="261200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Tree>
    <p:extLst>
      <p:ext uri="{BB962C8B-B14F-4D97-AF65-F5344CB8AC3E}">
        <p14:creationId xmlns:p14="http://schemas.microsoft.com/office/powerpoint/2010/main" val="3484351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81000"/>
            <a:ext cx="73152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en-US"/>
              <a:t>Образец заголовка</a:t>
            </a:r>
            <a:endParaRPr lang="en-US" altLang="en-US"/>
          </a:p>
        </p:txBody>
      </p:sp>
      <p:sp>
        <p:nvSpPr>
          <p:cNvPr id="1027" name="Rectangle 3"/>
          <p:cNvSpPr>
            <a:spLocks noGrp="1" noChangeArrowheads="1"/>
          </p:cNvSpPr>
          <p:nvPr>
            <p:ph type="body" idx="1"/>
          </p:nvPr>
        </p:nvSpPr>
        <p:spPr bwMode="auto">
          <a:xfrm>
            <a:off x="990600" y="2133600"/>
            <a:ext cx="73152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Образец текста</a:t>
            </a:r>
          </a:p>
          <a:p>
            <a:pPr lvl="1"/>
            <a:r>
              <a:rPr lang="ru-RU" altLang="en-US"/>
              <a:t>Второй уровень</a:t>
            </a:r>
          </a:p>
          <a:p>
            <a:pPr lvl="2"/>
            <a:r>
              <a:rPr lang="ru-RU" altLang="en-US"/>
              <a:t>Третий уровень</a:t>
            </a:r>
          </a:p>
          <a:p>
            <a:pPr lvl="3"/>
            <a:r>
              <a:rPr lang="ru-RU" altLang="en-US"/>
              <a:t>Четвертый уровень</a:t>
            </a:r>
          </a:p>
          <a:p>
            <a:pPr lvl="4"/>
            <a:r>
              <a:rPr lang="ru-RU" altLang="en-US"/>
              <a:t>Пятый уровень</a:t>
            </a: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anose="020B0604020202020204" pitchFamily="34" charset="0"/>
        </a:defRPr>
      </a:lvl2pPr>
      <a:lvl3pPr algn="l" rtl="0" eaLnBrk="1" fontAlgn="base" hangingPunct="1">
        <a:spcBef>
          <a:spcPct val="0"/>
        </a:spcBef>
        <a:spcAft>
          <a:spcPct val="0"/>
        </a:spcAft>
        <a:defRPr sz="4400">
          <a:solidFill>
            <a:schemeClr val="tx1"/>
          </a:solidFill>
          <a:latin typeface="Microsoft Sans Serif" panose="020B0604020202020204" pitchFamily="34" charset="0"/>
        </a:defRPr>
      </a:lvl3pPr>
      <a:lvl4pPr algn="l" rtl="0" eaLnBrk="1" fontAlgn="base" hangingPunct="1">
        <a:spcBef>
          <a:spcPct val="0"/>
        </a:spcBef>
        <a:spcAft>
          <a:spcPct val="0"/>
        </a:spcAft>
        <a:defRPr sz="4400">
          <a:solidFill>
            <a:schemeClr val="tx1"/>
          </a:solidFill>
          <a:latin typeface="Microsoft Sans Serif" panose="020B0604020202020204" pitchFamily="34" charset="0"/>
        </a:defRPr>
      </a:lvl4pPr>
      <a:lvl5pPr algn="l" rtl="0" eaLnBrk="1" fontAlgn="base" hangingPunct="1">
        <a:spcBef>
          <a:spcPct val="0"/>
        </a:spcBef>
        <a:spcAft>
          <a:spcPct val="0"/>
        </a:spcAft>
        <a:defRPr sz="4400">
          <a:solidFill>
            <a:schemeClr val="tx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tx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tx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tx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tx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oth.nlu.org.ua/?p=609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mkip.gov.ua/news/8729.html?fbclid=IwAR0JK6awQLLZQkf_Ko0vrwOWh0LQy7dmm92qFmibY201jEjZElJ8X6NYZj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mkip.gov.ua/news/8729.html?fbclid=IwAR0JK6awQLLZQkf_Ko0vrwOWh0LQy7dmm92qFmibY201jEjZElJ8X6NYZj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drive.google.com/drive/folders/1KCC8ZkOAXTWInqRTRchHzpVzUhKtxSf5"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920D709-3EED-43F4-97A5-FB11A32D9178}"/>
              </a:ext>
            </a:extLst>
          </p:cNvPr>
          <p:cNvSpPr txBox="1"/>
          <p:nvPr/>
        </p:nvSpPr>
        <p:spPr>
          <a:xfrm>
            <a:off x="21285" y="-111453"/>
            <a:ext cx="9122715" cy="3970318"/>
          </a:xfrm>
          <a:prstGeom prst="rect">
            <a:avLst/>
          </a:prstGeom>
          <a:noFill/>
        </p:spPr>
        <p:txBody>
          <a:bodyPr wrap="square">
            <a:spAutoFit/>
          </a:bodyPr>
          <a:lstStyle/>
          <a:p>
            <a:pPr algn="ctr"/>
            <a:r>
              <a:rPr lang="uk-UA" sz="4800" b="1" i="0" u="none" strike="noStrike" dirty="0">
                <a:solidFill>
                  <a:srgbClr val="FFFF00"/>
                </a:solidFill>
                <a:effectLst/>
                <a:latin typeface="Times New Roman" panose="02020603050405020304" pitchFamily="18" charset="0"/>
                <a:cs typeface="Times New Roman" panose="02020603050405020304" pitchFamily="18" charset="0"/>
              </a:rPr>
              <a:t>СТРАТЕГІЯ</a:t>
            </a:r>
            <a:br>
              <a:rPr lang="uk-UA" sz="4800" dirty="0">
                <a:solidFill>
                  <a:srgbClr val="FFFF00"/>
                </a:solidFill>
                <a:latin typeface="Times New Roman" panose="02020603050405020304" pitchFamily="18" charset="0"/>
                <a:cs typeface="Times New Roman" panose="02020603050405020304" pitchFamily="18" charset="0"/>
              </a:rPr>
            </a:br>
            <a:r>
              <a:rPr lang="uk-UA" sz="4800" b="1" i="0" u="none" strike="noStrike" dirty="0">
                <a:solidFill>
                  <a:srgbClr val="FFFF00"/>
                </a:solidFill>
                <a:effectLst/>
                <a:latin typeface="Times New Roman" panose="02020603050405020304" pitchFamily="18" charset="0"/>
                <a:cs typeface="Times New Roman" panose="02020603050405020304" pitchFamily="18" charset="0"/>
              </a:rPr>
              <a:t>розвитку читання </a:t>
            </a:r>
          </a:p>
          <a:p>
            <a:pPr algn="ctr"/>
            <a:r>
              <a:rPr lang="uk-UA" sz="4800" b="1" i="0" u="none" strike="noStrike" dirty="0">
                <a:solidFill>
                  <a:srgbClr val="FFFF00"/>
                </a:solidFill>
                <a:effectLst/>
                <a:latin typeface="Times New Roman" panose="02020603050405020304" pitchFamily="18" charset="0"/>
                <a:cs typeface="Times New Roman" panose="02020603050405020304" pitchFamily="18" charset="0"/>
              </a:rPr>
              <a:t>на період до 2032 року </a:t>
            </a:r>
          </a:p>
          <a:p>
            <a:pPr algn="ctr"/>
            <a:r>
              <a:rPr lang="uk-UA" sz="5400" b="1" dirty="0">
                <a:solidFill>
                  <a:srgbClr val="FFFF00"/>
                </a:solidFill>
                <a:latin typeface="Times New Roman" panose="02020603050405020304" pitchFamily="18" charset="0"/>
                <a:cs typeface="Times New Roman" panose="02020603050405020304" pitchFamily="18" charset="0"/>
              </a:rPr>
              <a:t>«</a:t>
            </a:r>
            <a:r>
              <a:rPr lang="uk-UA" sz="5400" b="1" i="0" u="none" strike="noStrike" dirty="0">
                <a:solidFill>
                  <a:srgbClr val="FFFF00"/>
                </a:solidFill>
                <a:effectLst/>
                <a:latin typeface="Times New Roman" panose="02020603050405020304" pitchFamily="18" charset="0"/>
                <a:cs typeface="Times New Roman" panose="02020603050405020304" pitchFamily="18" charset="0"/>
              </a:rPr>
              <a:t>Читання як життєва стратегія»</a:t>
            </a:r>
            <a:endParaRPr lang="uk-UA" sz="5400" dirty="0">
              <a:solidFill>
                <a:srgbClr val="FFFF00"/>
              </a:solidFill>
              <a:latin typeface="Times New Roman" panose="02020603050405020304" pitchFamily="18" charset="0"/>
              <a:cs typeface="Times New Roman" panose="02020603050405020304" pitchFamily="18" charset="0"/>
            </a:endParaRPr>
          </a:p>
        </p:txBody>
      </p:sp>
      <p:pic>
        <p:nvPicPr>
          <p:cNvPr id="3076" name="Picture 4" descr="Виставки книжок та безліч майстер-класів: в Івано-Франківську відбувся  Бібліофест-2021 (ВІДЕО)">
            <a:extLst>
              <a:ext uri="{FF2B5EF4-FFF2-40B4-BE49-F238E27FC236}">
                <a16:creationId xmlns:a16="http://schemas.microsoft.com/office/drawing/2014/main" id="{9B7A49CA-BD7B-481F-B826-FC16E9C587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900" y="4941168"/>
            <a:ext cx="6372200" cy="16990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C26373-4C24-43B2-86A3-9DB9D1D86BCD}"/>
              </a:ext>
            </a:extLst>
          </p:cNvPr>
          <p:cNvSpPr txBox="1"/>
          <p:nvPr/>
        </p:nvSpPr>
        <p:spPr>
          <a:xfrm>
            <a:off x="1691680" y="0"/>
            <a:ext cx="7452320" cy="5632311"/>
          </a:xfrm>
          <a:prstGeom prst="rect">
            <a:avLst/>
          </a:prstGeom>
          <a:solidFill>
            <a:schemeClr val="accent5">
              <a:lumMod val="20000"/>
              <a:lumOff val="80000"/>
            </a:schemeClr>
          </a:solidFill>
        </p:spPr>
        <p:txBody>
          <a:bodyPr wrap="square">
            <a:spAutoFit/>
          </a:bodyPr>
          <a:lstStyle/>
          <a:p>
            <a:pPr algn="just"/>
            <a:endParaRPr lang="uk-UA" b="0" i="0" dirty="0">
              <a:solidFill>
                <a:srgbClr val="0070C0"/>
              </a:solidFill>
              <a:effectLst/>
              <a:latin typeface="Times New Roman" panose="02020603050405020304" pitchFamily="18" charset="0"/>
              <a:cs typeface="Times New Roman" panose="02020603050405020304" pitchFamily="18" charset="0"/>
            </a:endParaRPr>
          </a:p>
          <a:p>
            <a:pPr algn="just"/>
            <a:r>
              <a:rPr lang="uk-UA" b="0" i="0" dirty="0">
                <a:solidFill>
                  <a:srgbClr val="0070C0"/>
                </a:solidFill>
                <a:effectLst/>
                <a:latin typeface="Times New Roman" panose="02020603050405020304" pitchFamily="18" charset="0"/>
                <a:cs typeface="Times New Roman" panose="02020603050405020304" pitchFamily="18" charset="0"/>
              </a:rPr>
              <a:t>Дедалі більшу роль за таких обставин </a:t>
            </a:r>
            <a:r>
              <a:rPr lang="uk-UA" b="1" i="0" dirty="0">
                <a:solidFill>
                  <a:srgbClr val="0070C0"/>
                </a:solidFill>
                <a:effectLst/>
                <a:latin typeface="Times New Roman" panose="02020603050405020304" pitchFamily="18" charset="0"/>
                <a:cs typeface="Times New Roman" panose="02020603050405020304" pitchFamily="18" charset="0"/>
              </a:rPr>
              <a:t>повинні відігравати бібліотеки як один із базових елементів суспільного розвитку і таких його складових, як культура, наука і освіта</a:t>
            </a:r>
            <a:r>
              <a:rPr lang="uk-UA" b="0" i="0" dirty="0">
                <a:solidFill>
                  <a:srgbClr val="0070C0"/>
                </a:solidFill>
                <a:effectLst/>
                <a:latin typeface="Times New Roman" panose="02020603050405020304" pitchFamily="18" charset="0"/>
                <a:cs typeface="Times New Roman" panose="02020603050405020304" pitchFamily="18" charset="0"/>
              </a:rPr>
              <a:t>. Проте на сьогодні, за даними статистичного збірника “Бібліотечна Україна в цифрах” (2018-2019), відзначається стійка тенденція до скорочення кількості бібліотек. Мережа публічних бібліотек України станом на 1 січня 2020 р. налічувала 15 369 закладів, 81 відсоток (12 504) із них становили сільські бібліотеки. За період з 2008 по 2019 рік їх кількість зменшилася на 2932 установи, при цьому закривалися переважно сільські бібліотеки.</a:t>
            </a:r>
          </a:p>
          <a:p>
            <a:pPr algn="just"/>
            <a:endParaRPr lang="uk-UA" b="0" i="0" dirty="0">
              <a:solidFill>
                <a:srgbClr val="0070C0"/>
              </a:solidFill>
              <a:effectLst/>
              <a:latin typeface="Times New Roman" panose="02020603050405020304" pitchFamily="18" charset="0"/>
              <a:cs typeface="Times New Roman" panose="02020603050405020304" pitchFamily="18" charset="0"/>
            </a:endParaRPr>
          </a:p>
          <a:p>
            <a:pPr algn="just"/>
            <a:endParaRPr lang="uk-UA" dirty="0">
              <a:solidFill>
                <a:srgbClr val="0070C0"/>
              </a:solidFill>
              <a:latin typeface="Times New Roman" panose="02020603050405020304" pitchFamily="18" charset="0"/>
              <a:cs typeface="Times New Roman" panose="02020603050405020304" pitchFamily="18" charset="0"/>
            </a:endParaRPr>
          </a:p>
        </p:txBody>
      </p:sp>
      <p:pic>
        <p:nvPicPr>
          <p:cNvPr id="8196" name="Picture 4" descr="Books PNG">
            <a:extLst>
              <a:ext uri="{FF2B5EF4-FFF2-40B4-BE49-F238E27FC236}">
                <a16:creationId xmlns:a16="http://schemas.microsoft.com/office/drawing/2014/main" id="{FB4BBF3A-3E65-40DC-8796-15161EF331D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5958"/>
          <a:stretch/>
        </p:blipFill>
        <p:spPr bwMode="auto">
          <a:xfrm>
            <a:off x="1691680" y="5157192"/>
            <a:ext cx="7452320" cy="1690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027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1FBBAF-591B-4828-B1B9-E0D13EEF3E0C}"/>
              </a:ext>
            </a:extLst>
          </p:cNvPr>
          <p:cNvSpPr txBox="1"/>
          <p:nvPr/>
        </p:nvSpPr>
        <p:spPr>
          <a:xfrm>
            <a:off x="179512" y="33895"/>
            <a:ext cx="7704856" cy="5847755"/>
          </a:xfrm>
          <a:prstGeom prst="rect">
            <a:avLst/>
          </a:prstGeom>
          <a:noFill/>
        </p:spPr>
        <p:txBody>
          <a:bodyPr wrap="square">
            <a:spAutoFit/>
          </a:bodyPr>
          <a:lstStyle/>
          <a:p>
            <a:pPr algn="just" fontAlgn="base"/>
            <a:r>
              <a:rPr lang="uk-UA" sz="2200" b="0" i="0" dirty="0">
                <a:solidFill>
                  <a:srgbClr val="0070C0"/>
                </a:solidFill>
                <a:effectLst/>
                <a:latin typeface="Times New Roman" panose="02020603050405020304" pitchFamily="18" charset="0"/>
                <a:cs typeface="Times New Roman" panose="02020603050405020304" pitchFamily="18" charset="0"/>
              </a:rPr>
              <a:t>За даними</a:t>
            </a:r>
            <a:r>
              <a:rPr lang="uk-UA" sz="2200" b="0" i="0" dirty="0">
                <a:solidFill>
                  <a:srgbClr val="444444"/>
                </a:solidFill>
                <a:effectLst/>
                <a:latin typeface="Times New Roman" panose="02020603050405020304" pitchFamily="18" charset="0"/>
                <a:cs typeface="Times New Roman" panose="02020603050405020304" pitchFamily="18" charset="0"/>
              </a:rPr>
              <a:t> </a:t>
            </a:r>
            <a:r>
              <a:rPr lang="uk-UA" sz="2200" b="1" i="0" u="none" strike="noStrike" dirty="0">
                <a:solidFill>
                  <a:srgbClr val="00206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дослідження “Публічні бібліотеки України в умовах російської збройної агресії”,</a:t>
            </a:r>
            <a:r>
              <a:rPr lang="uk-UA" sz="2200" b="0" i="0" dirty="0">
                <a:solidFill>
                  <a:schemeClr val="bg2">
                    <a:lumMod val="60000"/>
                    <a:lumOff val="40000"/>
                  </a:schemeClr>
                </a:solidFill>
                <a:effectLst/>
                <a:latin typeface="Times New Roman" panose="02020603050405020304" pitchFamily="18" charset="0"/>
                <a:cs typeface="Times New Roman" panose="02020603050405020304" pitchFamily="18" charset="0"/>
              </a:rPr>
              <a:t> </a:t>
            </a:r>
            <a:r>
              <a:rPr lang="uk-UA" sz="2200" b="0" i="0" dirty="0">
                <a:solidFill>
                  <a:schemeClr val="accent2">
                    <a:lumMod val="75000"/>
                  </a:schemeClr>
                </a:solidFill>
                <a:effectLst/>
                <a:latin typeface="Times New Roman" panose="02020603050405020304" pitchFamily="18" charset="0"/>
                <a:cs typeface="Times New Roman" panose="02020603050405020304" pitchFamily="18" charset="0"/>
              </a:rPr>
              <a:t>проведеного </a:t>
            </a:r>
            <a:r>
              <a:rPr lang="uk-UA" sz="2200" b="0" i="0" dirty="0">
                <a:solidFill>
                  <a:srgbClr val="0070C0"/>
                </a:solidFill>
                <a:effectLst/>
                <a:latin typeface="Times New Roman" panose="02020603050405020304" pitchFamily="18" charset="0"/>
                <a:cs typeface="Times New Roman" panose="02020603050405020304" pitchFamily="18" charset="0"/>
              </a:rPr>
              <a:t>Національною бібліотекою України імені Ярослава Мудрого у червні 2022 року, починаючи з 2021 року </a:t>
            </a:r>
            <a:r>
              <a:rPr lang="uk-UA" sz="2200" dirty="0">
                <a:solidFill>
                  <a:srgbClr val="0070C0"/>
                </a:solidFill>
                <a:latin typeface="Times New Roman" panose="02020603050405020304" pitchFamily="18" charset="0"/>
                <a:cs typeface="Times New Roman" panose="02020603050405020304" pitchFamily="18" charset="0"/>
              </a:rPr>
              <a:t>скорочення кількості бібліотек збільшилося </a:t>
            </a:r>
            <a:r>
              <a:rPr lang="uk-UA" sz="2200" b="0" i="0" dirty="0">
                <a:solidFill>
                  <a:srgbClr val="0070C0"/>
                </a:solidFill>
                <a:effectLst/>
                <a:latin typeface="Times New Roman" panose="02020603050405020304" pitchFamily="18" charset="0"/>
                <a:cs typeface="Times New Roman" panose="02020603050405020304" pitchFamily="18" charset="0"/>
              </a:rPr>
              <a:t>з початком реформи децентралізації. Мережа публічних бібліотек України на момент російського вторгнення налічувала 14 351 бібліотечний заклад, а </a:t>
            </a:r>
            <a:r>
              <a:rPr lang="uk-UA" sz="2200" b="1" i="0" dirty="0">
                <a:solidFill>
                  <a:srgbClr val="0070C0"/>
                </a:solidFill>
                <a:effectLst/>
                <a:latin typeface="Times New Roman" panose="02020603050405020304" pitchFamily="18" charset="0"/>
                <a:cs typeface="Times New Roman" panose="02020603050405020304" pitchFamily="18" charset="0"/>
              </a:rPr>
              <a:t>станом на 1 червня 2022 р. їх кількість зменшилася до 11876 закладів</a:t>
            </a:r>
            <a:r>
              <a:rPr lang="uk-UA" sz="2200" b="0" i="0" dirty="0">
                <a:solidFill>
                  <a:srgbClr val="0070C0"/>
                </a:solidFill>
                <a:effectLst/>
                <a:latin typeface="Times New Roman" panose="02020603050405020304" pitchFamily="18" charset="0"/>
                <a:cs typeface="Times New Roman" panose="02020603050405020304" pitchFamily="18" charset="0"/>
              </a:rPr>
              <a:t>. Зокрема, є територіальні громади, де в порушення державних соціальних нормативів забезпечення населення публічними бібліотеками не функціонує жодна бібліотека.</a:t>
            </a:r>
          </a:p>
          <a:p>
            <a:pPr algn="just" fontAlgn="base"/>
            <a:r>
              <a:rPr lang="uk-UA" sz="2200" b="0" i="0" dirty="0">
                <a:solidFill>
                  <a:srgbClr val="0070C0"/>
                </a:solidFill>
                <a:effectLst/>
                <a:latin typeface="Times New Roman" panose="02020603050405020304" pitchFamily="18" charset="0"/>
                <a:cs typeface="Times New Roman" panose="02020603050405020304" pitchFamily="18" charset="0"/>
              </a:rPr>
              <a:t>Також оновлення бібліотечних фондів актуальною літературою здійснюється вкрай повільно і не відповідає встановленим державою соціальним нормативам. </a:t>
            </a:r>
            <a:r>
              <a:rPr lang="uk-UA" sz="2200" b="1" i="0" dirty="0">
                <a:solidFill>
                  <a:srgbClr val="0070C0"/>
                </a:solidFill>
                <a:effectLst/>
                <a:latin typeface="Times New Roman" panose="02020603050405020304" pitchFamily="18" charset="0"/>
                <a:cs typeface="Times New Roman" panose="02020603050405020304" pitchFamily="18" charset="0"/>
              </a:rPr>
              <a:t>У 2022 році</a:t>
            </a:r>
            <a:r>
              <a:rPr lang="uk-UA" sz="2200" b="0" i="0" dirty="0">
                <a:solidFill>
                  <a:srgbClr val="0070C0"/>
                </a:solidFill>
                <a:effectLst/>
                <a:latin typeface="Times New Roman" panose="02020603050405020304" pitchFamily="18" charset="0"/>
                <a:cs typeface="Times New Roman" panose="02020603050405020304" pitchFamily="18" charset="0"/>
              </a:rPr>
              <a:t> через збройну агресію </a:t>
            </a:r>
            <a:r>
              <a:rPr lang="uk-UA" sz="2200" b="0" i="0" dirty="0" err="1">
                <a:solidFill>
                  <a:srgbClr val="0070C0"/>
                </a:solidFill>
                <a:effectLst/>
                <a:latin typeface="Times New Roman" panose="02020603050405020304" pitchFamily="18" charset="0"/>
                <a:cs typeface="Times New Roman" panose="02020603050405020304" pitchFamily="18" charset="0"/>
              </a:rPr>
              <a:t>росії</a:t>
            </a:r>
            <a:r>
              <a:rPr lang="uk-UA" sz="2200" b="0" i="0" dirty="0">
                <a:solidFill>
                  <a:srgbClr val="0070C0"/>
                </a:solidFill>
                <a:effectLst/>
                <a:latin typeface="Times New Roman" panose="02020603050405020304" pitchFamily="18" charset="0"/>
                <a:cs typeface="Times New Roman" panose="02020603050405020304" pitchFamily="18" charset="0"/>
              </a:rPr>
              <a:t> проти України </a:t>
            </a:r>
            <a:r>
              <a:rPr lang="uk-UA" sz="2200" b="1" i="0" dirty="0">
                <a:solidFill>
                  <a:srgbClr val="0070C0"/>
                </a:solidFill>
                <a:effectLst/>
                <a:latin typeface="Times New Roman" panose="02020603050405020304" pitchFamily="18" charset="0"/>
                <a:cs typeface="Times New Roman" panose="02020603050405020304" pitchFamily="18" charset="0"/>
              </a:rPr>
              <a:t>оновлення бібліотечних фондів за рахунок коштів державного бюджету не здійснювалося</a:t>
            </a:r>
            <a:r>
              <a:rPr lang="uk-UA" sz="2200" b="0" i="0" dirty="0">
                <a:solidFill>
                  <a:srgbClr val="0070C0"/>
                </a:solidFill>
                <a:effectLst/>
                <a:latin typeface="Times New Roman" panose="02020603050405020304" pitchFamily="18" charset="0"/>
                <a:cs typeface="Times New Roman" panose="02020603050405020304" pitchFamily="18" charset="0"/>
              </a:rPr>
              <a:t>.</a:t>
            </a:r>
          </a:p>
        </p:txBody>
      </p:sp>
      <p:pic>
        <p:nvPicPr>
          <p:cNvPr id="3" name="Picture 4" descr="143 PNG, Книги на прозрачном фоне">
            <a:extLst>
              <a:ext uri="{FF2B5EF4-FFF2-40B4-BE49-F238E27FC236}">
                <a16:creationId xmlns:a16="http://schemas.microsoft.com/office/drawing/2014/main" id="{6944F1AB-C02F-4297-9656-1ED26D7DFE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805264"/>
            <a:ext cx="6552728"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542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33E144-E67F-49F8-A916-9C27262A7294}"/>
              </a:ext>
            </a:extLst>
          </p:cNvPr>
          <p:cNvSpPr txBox="1"/>
          <p:nvPr/>
        </p:nvSpPr>
        <p:spPr>
          <a:xfrm>
            <a:off x="1763688" y="0"/>
            <a:ext cx="7380312" cy="2908489"/>
          </a:xfrm>
          <a:prstGeom prst="rect">
            <a:avLst/>
          </a:prstGeom>
          <a:solidFill>
            <a:schemeClr val="accent5">
              <a:lumMod val="20000"/>
              <a:lumOff val="80000"/>
            </a:schemeClr>
          </a:solidFill>
        </p:spPr>
        <p:txBody>
          <a:bodyPr wrap="square">
            <a:spAutoFit/>
          </a:bodyPr>
          <a:lstStyle/>
          <a:p>
            <a:pPr algn="just"/>
            <a:r>
              <a:rPr lang="uk-UA" sz="2300" b="0" i="0" dirty="0">
                <a:solidFill>
                  <a:schemeClr val="accent2"/>
                </a:solidFill>
                <a:effectLst/>
                <a:latin typeface="Times New Roman" panose="02020603050405020304" pitchFamily="18" charset="0"/>
                <a:cs typeface="Times New Roman" panose="02020603050405020304" pitchFamily="18" charset="0"/>
              </a:rPr>
              <a:t>Сьогодні важливим завданням є відновлення бібліотек, зруйнованих чи пошкоджених внаслідок збройної агресії, у тому числі їх фондів і матеріально-технічної бази. За інформацією, отриманою від обласних (військових) адміністрацій,</a:t>
            </a:r>
            <a:r>
              <a:rPr lang="uk-UA" sz="2300" b="0" i="0" dirty="0">
                <a:solidFill>
                  <a:srgbClr val="002060"/>
                </a:solidFill>
                <a:effectLst/>
                <a:latin typeface="Times New Roman" panose="02020603050405020304" pitchFamily="18" charset="0"/>
                <a:cs typeface="Times New Roman" panose="02020603050405020304" pitchFamily="18" charset="0"/>
              </a:rPr>
              <a:t> </a:t>
            </a:r>
            <a:r>
              <a:rPr lang="uk-UA" sz="2300" b="1" i="0" dirty="0">
                <a:solidFill>
                  <a:srgbClr val="002060"/>
                </a:solidFill>
                <a:effectLst/>
                <a:latin typeface="Times New Roman" panose="02020603050405020304" pitchFamily="18" charset="0"/>
                <a:cs typeface="Times New Roman" panose="02020603050405020304" pitchFamily="18" charset="0"/>
              </a:rPr>
              <a:t>станом на початок 2023 року зруйновано понад 150, а пошкоджено понад  290 бібліотечних </a:t>
            </a:r>
            <a:r>
              <a:rPr lang="uk-UA" sz="2200" b="1" i="0" dirty="0">
                <a:solidFill>
                  <a:srgbClr val="002060"/>
                </a:solidFill>
                <a:effectLst/>
                <a:latin typeface="Times New Roman" panose="02020603050405020304" pitchFamily="18" charset="0"/>
                <a:cs typeface="Times New Roman" panose="02020603050405020304" pitchFamily="18" charset="0"/>
              </a:rPr>
              <a:t>закладів</a:t>
            </a:r>
            <a:r>
              <a:rPr lang="uk-UA" sz="2200" b="0" i="0" dirty="0">
                <a:solidFill>
                  <a:srgbClr val="002060"/>
                </a:solidFill>
                <a:effectLst/>
                <a:latin typeface="Times New Roman" panose="02020603050405020304" pitchFamily="18" charset="0"/>
                <a:cs typeface="Times New Roman" panose="02020603050405020304" pitchFamily="18" charset="0"/>
              </a:rPr>
              <a:t>.</a:t>
            </a:r>
          </a:p>
          <a:p>
            <a:pPr algn="just"/>
            <a:endParaRPr lang="uk-UA" sz="2200" dirty="0">
              <a:solidFill>
                <a:srgbClr val="00206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837E237-084B-4C50-8B2B-08289850D223}"/>
              </a:ext>
            </a:extLst>
          </p:cNvPr>
          <p:cNvSpPr txBox="1"/>
          <p:nvPr/>
        </p:nvSpPr>
        <p:spPr>
          <a:xfrm>
            <a:off x="1773103" y="2703016"/>
            <a:ext cx="7361482" cy="4154984"/>
          </a:xfrm>
          <a:prstGeom prst="rect">
            <a:avLst/>
          </a:prstGeom>
          <a:solidFill>
            <a:schemeClr val="accent5">
              <a:lumMod val="20000"/>
              <a:lumOff val="80000"/>
            </a:schemeClr>
          </a:solidFill>
        </p:spPr>
        <p:txBody>
          <a:bodyPr wrap="square">
            <a:spAutoFit/>
          </a:bodyPr>
          <a:lstStyle/>
          <a:p>
            <a:pPr algn="just"/>
            <a:r>
              <a:rPr lang="uk-UA" sz="2200" b="0" i="0" dirty="0">
                <a:solidFill>
                  <a:schemeClr val="accent2"/>
                </a:solidFill>
                <a:effectLst/>
                <a:latin typeface="Times New Roman" panose="02020603050405020304" pitchFamily="18" charset="0"/>
                <a:cs typeface="Times New Roman" panose="02020603050405020304" pitchFamily="18" charset="0"/>
              </a:rPr>
              <a:t>Серед</a:t>
            </a:r>
            <a:r>
              <a:rPr lang="uk-UA" sz="2200" b="0" i="0" dirty="0">
                <a:solidFill>
                  <a:srgbClr val="002060"/>
                </a:solidFill>
                <a:effectLst/>
                <a:latin typeface="Times New Roman" panose="02020603050405020304" pitchFamily="18" charset="0"/>
                <a:cs typeface="Times New Roman" panose="02020603050405020304" pitchFamily="18" charset="0"/>
              </a:rPr>
              <a:t> </a:t>
            </a:r>
            <a:r>
              <a:rPr lang="uk-UA" sz="2200" b="1" i="0" dirty="0">
                <a:solidFill>
                  <a:srgbClr val="002060"/>
                </a:solidFill>
                <a:effectLst/>
                <a:latin typeface="Times New Roman" panose="02020603050405020304" pitchFamily="18" charset="0"/>
                <a:cs typeface="Times New Roman" panose="02020603050405020304" pitchFamily="18" charset="0"/>
              </a:rPr>
              <a:t>ключових проблем</a:t>
            </a:r>
            <a:r>
              <a:rPr lang="uk-UA" sz="2200" b="0" i="0" dirty="0">
                <a:solidFill>
                  <a:srgbClr val="002060"/>
                </a:solidFill>
                <a:effectLst/>
                <a:latin typeface="Times New Roman" panose="02020603050405020304" pitchFamily="18" charset="0"/>
                <a:cs typeface="Times New Roman" panose="02020603050405020304" pitchFamily="18" charset="0"/>
              </a:rPr>
              <a:t>, </a:t>
            </a:r>
            <a:r>
              <a:rPr lang="uk-UA" sz="2200" b="0" i="0" dirty="0">
                <a:solidFill>
                  <a:schemeClr val="accent2"/>
                </a:solidFill>
                <a:effectLst/>
                <a:latin typeface="Times New Roman" panose="02020603050405020304" pitchFamily="18" charset="0"/>
                <a:cs typeface="Times New Roman" panose="02020603050405020304" pitchFamily="18" charset="0"/>
              </a:rPr>
              <a:t>які потребують розв’язання, є: </a:t>
            </a:r>
          </a:p>
          <a:p>
            <a:pPr algn="just"/>
            <a:r>
              <a:rPr lang="uk-UA" sz="2200" b="0" i="0" dirty="0">
                <a:solidFill>
                  <a:schemeClr val="accent2"/>
                </a:solidFill>
                <a:effectLst/>
                <a:latin typeface="Times New Roman" panose="02020603050405020304" pitchFamily="18" charset="0"/>
                <a:cs typeface="Times New Roman" panose="02020603050405020304" pitchFamily="18" charset="0"/>
              </a:rPr>
              <a:t>- незадовільний рівень спроможності бібліотек надавати якісні бібліотечні послуги; - відсутність достатньої поінформованості потенційних читачів про асортимент книг у бібліотеках; - кадрова проблема: недостатня підготовка фахівців, брак системи винагород та престижності галузі, зміна сфери діяльності кваліфікованими спеціалістами сфери культури і, зокрема, книговидання, книгорозповсюдження, бібліотечної справи, літератури тощо.</a:t>
            </a:r>
          </a:p>
          <a:p>
            <a:pPr algn="just"/>
            <a:endParaRPr lang="uk-UA" sz="2200" b="0" i="0" dirty="0">
              <a:solidFill>
                <a:srgbClr val="002060"/>
              </a:solidFill>
              <a:effectLst/>
              <a:latin typeface="Times New Roman" panose="02020603050405020304" pitchFamily="18" charset="0"/>
              <a:cs typeface="Times New Roman" panose="02020603050405020304" pitchFamily="18" charset="0"/>
            </a:endParaRPr>
          </a:p>
          <a:p>
            <a:pPr algn="just"/>
            <a:endParaRPr lang="uk-UA" sz="2200" b="0" i="0" dirty="0">
              <a:solidFill>
                <a:srgbClr val="002060"/>
              </a:solidFill>
              <a:effectLst/>
              <a:latin typeface="Times New Roman" panose="02020603050405020304" pitchFamily="18" charset="0"/>
              <a:cs typeface="Times New Roman" panose="02020603050405020304" pitchFamily="18" charset="0"/>
            </a:endParaRPr>
          </a:p>
        </p:txBody>
      </p:sp>
      <p:pic>
        <p:nvPicPr>
          <p:cNvPr id="4" name="Picture 6" descr="⬇ Скачать картинки Открытая книга, стоковые фото Открытая книга в хорошем  качестве | Depositphotos">
            <a:extLst>
              <a:ext uri="{FF2B5EF4-FFF2-40B4-BE49-F238E27FC236}">
                <a16:creationId xmlns:a16="http://schemas.microsoft.com/office/drawing/2014/main" id="{68A1B1C5-3F1C-462A-960E-B13D2B2CC7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6065912"/>
            <a:ext cx="5184576"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510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308AB1-D805-4155-BCE3-2A07451E83EE}"/>
              </a:ext>
            </a:extLst>
          </p:cNvPr>
          <p:cNvSpPr txBox="1"/>
          <p:nvPr/>
        </p:nvSpPr>
        <p:spPr>
          <a:xfrm>
            <a:off x="190255" y="1484784"/>
            <a:ext cx="8712968" cy="3046988"/>
          </a:xfrm>
          <a:prstGeom prst="rect">
            <a:avLst/>
          </a:prstGeom>
          <a:noFill/>
        </p:spPr>
        <p:txBody>
          <a:bodyPr wrap="square">
            <a:spAutoFit/>
          </a:bodyPr>
          <a:lstStyle/>
          <a:p>
            <a:pPr algn="just"/>
            <a:r>
              <a:rPr lang="uk-UA" b="0" i="0" dirty="0">
                <a:solidFill>
                  <a:schemeClr val="accent2"/>
                </a:solidFill>
                <a:effectLst/>
                <a:latin typeface="Times New Roman" panose="02020603050405020304" pitchFamily="18" charset="0"/>
                <a:cs typeface="Times New Roman" panose="02020603050405020304" pitchFamily="18" charset="0"/>
              </a:rPr>
              <a:t>Визначено два стратегічні напрями реалізації Стратегії: </a:t>
            </a:r>
            <a:r>
              <a:rPr lang="uk-UA" b="1" i="0" dirty="0">
                <a:solidFill>
                  <a:srgbClr val="002060"/>
                </a:solidFill>
                <a:effectLst/>
                <a:latin typeface="Times New Roman" panose="02020603050405020304" pitchFamily="18" charset="0"/>
                <a:cs typeface="Times New Roman" panose="02020603050405020304" pitchFamily="18" charset="0"/>
              </a:rPr>
              <a:t>шляхом підтримки та розвитку книжкової екосистеми</a:t>
            </a:r>
            <a:r>
              <a:rPr lang="uk-UA" dirty="0">
                <a:solidFill>
                  <a:schemeClr val="accent2"/>
                </a:solidFill>
                <a:latin typeface="Times New Roman" panose="02020603050405020304" pitchFamily="18" charset="0"/>
                <a:cs typeface="Times New Roman" panose="02020603050405020304" pitchFamily="18" charset="0"/>
              </a:rPr>
              <a:t> – </a:t>
            </a:r>
            <a:r>
              <a:rPr lang="uk-UA" b="0" i="0" dirty="0">
                <a:solidFill>
                  <a:schemeClr val="accent2"/>
                </a:solidFill>
                <a:effectLst/>
                <a:latin typeface="Times New Roman" panose="02020603050405020304" pitchFamily="18" charset="0"/>
                <a:cs typeface="Times New Roman" panose="02020603050405020304" pitchFamily="18" charset="0"/>
              </a:rPr>
              <a:t>в результаті реалізації цього напряму читачі отримають доступ до якісної різножанрової книги, насамперед україномовної, у різних форматах відповідно до потреб, та </a:t>
            </a:r>
            <a:r>
              <a:rPr lang="uk-UA" b="1" i="0" dirty="0">
                <a:solidFill>
                  <a:srgbClr val="002060"/>
                </a:solidFill>
                <a:effectLst/>
                <a:latin typeface="Times New Roman" panose="02020603050405020304" pitchFamily="18" charset="0"/>
                <a:cs typeface="Times New Roman" panose="02020603050405020304" pitchFamily="18" charset="0"/>
              </a:rPr>
              <a:t>шляхом формування навички і потреби в читанні</a:t>
            </a:r>
            <a:r>
              <a:rPr lang="uk-UA" dirty="0">
                <a:solidFill>
                  <a:schemeClr val="accent2"/>
                </a:solidFill>
                <a:latin typeface="Times New Roman" panose="02020603050405020304" pitchFamily="18" charset="0"/>
                <a:cs typeface="Times New Roman" panose="02020603050405020304" pitchFamily="18" charset="0"/>
              </a:rPr>
              <a:t> – </a:t>
            </a:r>
            <a:r>
              <a:rPr lang="uk-UA" b="0" i="0" dirty="0">
                <a:solidFill>
                  <a:schemeClr val="accent2"/>
                </a:solidFill>
                <a:effectLst/>
                <a:latin typeface="Times New Roman" panose="02020603050405020304" pitchFamily="18" charset="0"/>
                <a:cs typeface="Times New Roman" panose="02020603050405020304" pitchFamily="18" charset="0"/>
              </a:rPr>
              <a:t>в результаті реалізації цього напряму люди і спільноти обиратимуть читання як свідому та регулярну практику для дозвілля, навчання та розвитку.</a:t>
            </a:r>
            <a:endParaRPr lang="uk-UA" dirty="0">
              <a:solidFill>
                <a:schemeClr val="accent2"/>
              </a:solidFill>
              <a:latin typeface="Times New Roman" panose="02020603050405020304" pitchFamily="18" charset="0"/>
              <a:cs typeface="Times New Roman" panose="02020603050405020304" pitchFamily="18" charset="0"/>
            </a:endParaRPr>
          </a:p>
        </p:txBody>
      </p:sp>
      <p:pic>
        <p:nvPicPr>
          <p:cNvPr id="4" name="Picture 2" descr="143 PNG, Книги на прозрачном фоне">
            <a:extLst>
              <a:ext uri="{FF2B5EF4-FFF2-40B4-BE49-F238E27FC236}">
                <a16:creationId xmlns:a16="http://schemas.microsoft.com/office/drawing/2014/main" id="{688EA80E-038F-4831-BF73-34434E186E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5229200"/>
            <a:ext cx="7452828"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801815-F568-4C31-8E2B-EF30D6CC0E0E}"/>
              </a:ext>
            </a:extLst>
          </p:cNvPr>
          <p:cNvSpPr txBox="1"/>
          <p:nvPr/>
        </p:nvSpPr>
        <p:spPr>
          <a:xfrm>
            <a:off x="287524" y="1556792"/>
            <a:ext cx="8568952" cy="4401205"/>
          </a:xfrm>
          <a:prstGeom prst="rect">
            <a:avLst/>
          </a:prstGeom>
          <a:noFill/>
        </p:spPr>
        <p:txBody>
          <a:bodyPr wrap="square">
            <a:spAutoFit/>
          </a:bodyPr>
          <a:lstStyle/>
          <a:p>
            <a:pPr algn="just" fontAlgn="base"/>
            <a:r>
              <a:rPr lang="uk-UA" sz="2800" b="1" i="0" dirty="0">
                <a:solidFill>
                  <a:srgbClr val="002060"/>
                </a:solidFill>
                <a:effectLst/>
                <a:latin typeface="Times New Roman" panose="02020603050405020304" pitchFamily="18" charset="0"/>
                <a:cs typeface="Times New Roman" panose="02020603050405020304" pitchFamily="18" charset="0"/>
              </a:rPr>
              <a:t>   Стратегічний напрям І.</a:t>
            </a:r>
            <a:r>
              <a:rPr lang="uk-UA" sz="2800" b="0" i="0" dirty="0">
                <a:solidFill>
                  <a:srgbClr val="002060"/>
                </a:solidFill>
                <a:effectLst/>
                <a:latin typeface="Times New Roman" panose="02020603050405020304" pitchFamily="18" charset="0"/>
                <a:cs typeface="Times New Roman" panose="02020603050405020304" pitchFamily="18" charset="0"/>
              </a:rPr>
              <a:t> </a:t>
            </a:r>
          </a:p>
          <a:p>
            <a:pPr fontAlgn="base"/>
            <a:r>
              <a:rPr lang="uk-UA" sz="2800" b="0" i="0" dirty="0">
                <a:solidFill>
                  <a:schemeClr val="accent1"/>
                </a:solidFill>
                <a:effectLst/>
                <a:latin typeface="Times New Roman" panose="02020603050405020304" pitchFamily="18" charset="0"/>
                <a:cs typeface="Times New Roman" panose="02020603050405020304" pitchFamily="18" charset="0"/>
              </a:rPr>
              <a:t>   </a:t>
            </a:r>
            <a:r>
              <a:rPr lang="uk-UA" b="0" i="0" dirty="0">
                <a:solidFill>
                  <a:schemeClr val="accent1"/>
                </a:solidFill>
                <a:effectLst/>
                <a:latin typeface="Times New Roman" panose="02020603050405020304" pitchFamily="18" charset="0"/>
                <a:cs typeface="Times New Roman" panose="02020603050405020304" pitchFamily="18" charset="0"/>
              </a:rPr>
              <a:t>Доступ до книги. Підтримка та розвиток книжкової  екосистеми. </a:t>
            </a:r>
          </a:p>
          <a:p>
            <a:pPr algn="just" fontAlgn="base"/>
            <a:endParaRPr lang="uk-UA" sz="2200" b="0" i="0" dirty="0">
              <a:solidFill>
                <a:srgbClr val="444444"/>
              </a:solidFill>
              <a:effectLst/>
              <a:latin typeface="Open Sans" panose="020B0606030504020204" pitchFamily="34" charset="0"/>
            </a:endParaRPr>
          </a:p>
          <a:p>
            <a:pPr algn="just" fontAlgn="base"/>
            <a:r>
              <a:rPr lang="uk-UA" b="1" i="0" dirty="0">
                <a:solidFill>
                  <a:srgbClr val="002060"/>
                </a:solidFill>
                <a:effectLst/>
                <a:latin typeface="Times New Roman" panose="02020603050405020304" pitchFamily="18" charset="0"/>
                <a:cs typeface="Times New Roman" panose="02020603050405020304" pitchFamily="18" charset="0"/>
              </a:rPr>
              <a:t>   Стратегічні цілі зазначеного напряму:</a:t>
            </a:r>
          </a:p>
          <a:p>
            <a:pPr algn="just" fontAlgn="base"/>
            <a:endParaRPr lang="uk-UA" sz="800" b="1" i="0" dirty="0">
              <a:solidFill>
                <a:srgbClr val="002060"/>
              </a:solidFill>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uk-UA" b="0" i="0" dirty="0">
                <a:solidFill>
                  <a:srgbClr val="0070C0"/>
                </a:solidFill>
                <a:effectLst/>
                <a:latin typeface="Times New Roman" panose="02020603050405020304" pitchFamily="18" charset="0"/>
                <a:cs typeface="Times New Roman" panose="02020603050405020304" pitchFamily="18" charset="0"/>
              </a:rPr>
              <a:t>книжковий ринок є конкурентоспроможним та задовольняє потреби споживачів, виробників та розповсюджувачів книжкового продукту;</a:t>
            </a:r>
          </a:p>
          <a:p>
            <a:pPr marL="342900" indent="-342900" algn="just">
              <a:buFont typeface="Wingdings" panose="05000000000000000000" pitchFamily="2" charset="2"/>
              <a:buChar char="§"/>
            </a:pPr>
            <a:r>
              <a:rPr lang="uk-UA" b="0" i="0" dirty="0">
                <a:solidFill>
                  <a:srgbClr val="0070C0"/>
                </a:solidFill>
                <a:effectLst/>
                <a:latin typeface="Times New Roman" panose="02020603050405020304" pitchFamily="18" charset="0"/>
                <a:cs typeface="Times New Roman" panose="02020603050405020304" pitchFamily="18" charset="0"/>
              </a:rPr>
              <a:t>читач має доступ до легальної книжкової продукції.</a:t>
            </a:r>
          </a:p>
          <a:p>
            <a:pPr algn="just" fontAlgn="base"/>
            <a:endParaRPr lang="uk-UA" b="0" i="0" dirty="0">
              <a:solidFill>
                <a:srgbClr val="444444"/>
              </a:solidFill>
              <a:effectLst/>
              <a:latin typeface="Open Sans" panose="020B0606030504020204" pitchFamily="34" charset="0"/>
            </a:endParaRPr>
          </a:p>
          <a:p>
            <a:pPr algn="just" fontAlgn="base"/>
            <a:endParaRPr lang="uk-UA" sz="2200" b="0" i="0" dirty="0">
              <a:solidFill>
                <a:srgbClr val="444444"/>
              </a:solidFill>
              <a:effectLst/>
              <a:latin typeface="Open Sans" panose="020B0606030504020204" pitchFamily="34" charset="0"/>
            </a:endParaRPr>
          </a:p>
        </p:txBody>
      </p:sp>
    </p:spTree>
    <p:extLst>
      <p:ext uri="{BB962C8B-B14F-4D97-AF65-F5344CB8AC3E}">
        <p14:creationId xmlns:p14="http://schemas.microsoft.com/office/powerpoint/2010/main" val="1883508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52EE9E-44C2-4BB4-A8B6-C6B3284A41B8}"/>
              </a:ext>
            </a:extLst>
          </p:cNvPr>
          <p:cNvSpPr txBox="1"/>
          <p:nvPr/>
        </p:nvSpPr>
        <p:spPr>
          <a:xfrm>
            <a:off x="179512" y="9099"/>
            <a:ext cx="8784976" cy="6709529"/>
          </a:xfrm>
          <a:prstGeom prst="rect">
            <a:avLst/>
          </a:prstGeom>
          <a:noFill/>
        </p:spPr>
        <p:txBody>
          <a:bodyPr wrap="square">
            <a:spAutoFit/>
          </a:bodyPr>
          <a:lstStyle/>
          <a:p>
            <a:pPr algn="just"/>
            <a:r>
              <a:rPr lang="uk-UA" b="1" i="0" dirty="0">
                <a:solidFill>
                  <a:schemeClr val="accent6">
                    <a:lumMod val="60000"/>
                    <a:lumOff val="40000"/>
                  </a:schemeClr>
                </a:solidFill>
                <a:effectLst/>
                <a:latin typeface="Times New Roman" panose="02020603050405020304" pitchFamily="18" charset="0"/>
              </a:rPr>
              <a:t>Завданнями, спрямованими на досягнення стратегічної цілі </a:t>
            </a:r>
          </a:p>
          <a:p>
            <a:pPr algn="just"/>
            <a:r>
              <a:rPr lang="uk-UA" sz="2200" b="1" dirty="0">
                <a:solidFill>
                  <a:srgbClr val="002060"/>
                </a:solidFill>
                <a:latin typeface="Times New Roman" panose="02020603050405020304" pitchFamily="18" charset="0"/>
              </a:rPr>
              <a:t>«</a:t>
            </a:r>
            <a:r>
              <a:rPr lang="uk-UA" sz="2200" b="1" i="0" dirty="0">
                <a:solidFill>
                  <a:srgbClr val="002060"/>
                </a:solidFill>
                <a:effectLst/>
                <a:latin typeface="Times New Roman" panose="02020603050405020304" pitchFamily="18" charset="0"/>
              </a:rPr>
              <a:t>Книжковий ринок є конкурентоспроможним та </a:t>
            </a:r>
          </a:p>
          <a:p>
            <a:pPr algn="just"/>
            <a:r>
              <a:rPr lang="uk-UA" sz="2200" b="1" i="0" dirty="0">
                <a:solidFill>
                  <a:srgbClr val="002060"/>
                </a:solidFill>
                <a:effectLst/>
                <a:latin typeface="Times New Roman" panose="02020603050405020304" pitchFamily="18" charset="0"/>
              </a:rPr>
              <a:t>задовольняє потреби споживачів, виробників та розповсюджувачів книжкового продукту</a:t>
            </a:r>
            <a:r>
              <a:rPr lang="uk-UA" sz="2000" b="1" dirty="0">
                <a:solidFill>
                  <a:srgbClr val="002060"/>
                </a:solidFill>
                <a:latin typeface="Times New Roman" panose="02020603050405020304" pitchFamily="18" charset="0"/>
              </a:rPr>
              <a:t>»</a:t>
            </a:r>
            <a:r>
              <a:rPr lang="uk-UA" sz="2000" b="1" i="0" dirty="0">
                <a:solidFill>
                  <a:srgbClr val="002060"/>
                </a:solidFill>
                <a:effectLst/>
                <a:latin typeface="Times New Roman" panose="02020603050405020304" pitchFamily="18" charset="0"/>
              </a:rPr>
              <a:t> </a:t>
            </a:r>
            <a:r>
              <a:rPr lang="uk-UA" sz="2100" b="0" i="0" dirty="0">
                <a:solidFill>
                  <a:schemeClr val="accent2"/>
                </a:solidFill>
                <a:effectLst/>
                <a:latin typeface="Times New Roman" panose="02020603050405020304" pitchFamily="18" charset="0"/>
              </a:rPr>
              <a:t>є:</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збору, оброблення, узагальнення, аналізу та моніторингу інформації про стан книжкового ринку, бібліотечної справи, літератури та читання;</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підвищення обізнаності посадових осіб місцевих органів виконавчої влади та посадових осіб місцевого самоврядування щодо українського книжкового ринку;</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стимулювання проведення досліджень у галузі книговидання, книгорозповсюдження, бібліотечної справи, літератури та читання;</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удосконалення системи підтримки та відзначення творців книжкового контенту, зокрема авторів текстів, ілюстраторів, перекладачів, дизайнерів, а також літературних критиків та оглядачів;</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підтримки та розвитку книговидавничої галузі;</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сприяння створенню та поширенню українського </a:t>
            </a:r>
            <a:r>
              <a:rPr lang="uk-UA" sz="2000" b="0" i="0" dirty="0" err="1">
                <a:solidFill>
                  <a:schemeClr val="accent2"/>
                </a:solidFill>
                <a:effectLst/>
                <a:latin typeface="Times New Roman" panose="02020603050405020304" pitchFamily="18" charset="0"/>
              </a:rPr>
              <a:t>наративу</a:t>
            </a:r>
            <a:r>
              <a:rPr lang="uk-UA" sz="2000" b="0" i="0" dirty="0">
                <a:solidFill>
                  <a:schemeClr val="accent2"/>
                </a:solidFill>
                <a:effectLst/>
                <a:latin typeface="Times New Roman" panose="02020603050405020304" pitchFamily="18" charset="0"/>
              </a:rPr>
              <a:t> та популяризації культур країн - партнерів України;</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доступу до книжок у населених пунктах, в яких відсутні бібліотеки чи книгарні;</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підтримки легальних суб’єктів роздрібної книжкової торгівлі.</a:t>
            </a:r>
          </a:p>
        </p:txBody>
      </p:sp>
    </p:spTree>
    <p:extLst>
      <p:ext uri="{BB962C8B-B14F-4D97-AF65-F5344CB8AC3E}">
        <p14:creationId xmlns:p14="http://schemas.microsoft.com/office/powerpoint/2010/main" val="3208640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8509BE-FC6D-4D50-A9EF-CE60EB4B1224}"/>
              </a:ext>
            </a:extLst>
          </p:cNvPr>
          <p:cNvSpPr txBox="1"/>
          <p:nvPr/>
        </p:nvSpPr>
        <p:spPr>
          <a:xfrm>
            <a:off x="215516" y="116632"/>
            <a:ext cx="8712968" cy="6647974"/>
          </a:xfrm>
          <a:prstGeom prst="rect">
            <a:avLst/>
          </a:prstGeom>
          <a:noFill/>
        </p:spPr>
        <p:txBody>
          <a:bodyPr wrap="square">
            <a:spAutoFit/>
          </a:bodyPr>
          <a:lstStyle/>
          <a:p>
            <a:pPr algn="just"/>
            <a:r>
              <a:rPr lang="uk-UA" b="1" i="0" dirty="0">
                <a:solidFill>
                  <a:schemeClr val="accent2">
                    <a:lumMod val="60000"/>
                    <a:lumOff val="40000"/>
                  </a:schemeClr>
                </a:solidFill>
                <a:effectLst/>
                <a:latin typeface="Times New Roman" panose="02020603050405020304" pitchFamily="18" charset="0"/>
              </a:rPr>
              <a:t>Завданнями, спрямованими на досягнення стратегічної цілі </a:t>
            </a:r>
            <a:r>
              <a:rPr lang="uk-UA" sz="2200" b="1" dirty="0">
                <a:solidFill>
                  <a:srgbClr val="002060"/>
                </a:solidFill>
                <a:latin typeface="Times New Roman" panose="02020603050405020304" pitchFamily="18" charset="0"/>
              </a:rPr>
              <a:t>«</a:t>
            </a:r>
            <a:r>
              <a:rPr lang="uk-UA" sz="2200" b="1" i="0" dirty="0">
                <a:solidFill>
                  <a:srgbClr val="002060"/>
                </a:solidFill>
                <a:effectLst/>
                <a:latin typeface="Times New Roman" panose="02020603050405020304" pitchFamily="18" charset="0"/>
              </a:rPr>
              <a:t>Читач має доступ до легальної книжкової продукції» </a:t>
            </a:r>
            <a:r>
              <a:rPr lang="uk-UA" sz="2000" b="0" i="0" dirty="0">
                <a:solidFill>
                  <a:srgbClr val="0070C0"/>
                </a:solidFill>
                <a:effectLst/>
                <a:latin typeface="Times New Roman" panose="02020603050405020304" pitchFamily="18" charset="0"/>
              </a:rPr>
              <a:t>є:</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створення та розвиток цифрових проектів у сфері книговидавничої справи;</a:t>
            </a:r>
          </a:p>
          <a:p>
            <a:r>
              <a:rPr lang="uk-UA" sz="2000" b="0" i="0" dirty="0">
                <a:solidFill>
                  <a:schemeClr val="accent2"/>
                </a:solidFill>
                <a:effectLst/>
                <a:latin typeface="Times New Roman" panose="02020603050405020304" pitchFamily="18" charset="0"/>
              </a:rPr>
              <a:t>     забезпечення формування оптимальної мережі публічних бібліотек,</a:t>
            </a:r>
          </a:p>
          <a:p>
            <a:r>
              <a:rPr lang="uk-UA" sz="2000" dirty="0">
                <a:solidFill>
                  <a:schemeClr val="accent2"/>
                </a:solidFill>
                <a:latin typeface="Times New Roman" panose="02020603050405020304" pitchFamily="18" charset="0"/>
              </a:rPr>
              <a:t>     </a:t>
            </a:r>
            <a:r>
              <a:rPr lang="uk-UA" sz="2000" b="0" i="0" dirty="0">
                <a:solidFill>
                  <a:schemeClr val="accent2"/>
                </a:solidFill>
                <a:effectLst/>
                <a:latin typeface="Times New Roman" panose="02020603050405020304" pitchFamily="18" charset="0"/>
              </a:rPr>
              <a:t>яка б задовольняла потреби територіальних громад;</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на постійній основі актуалізації фондів публічних бібліотек та бібліотек закладів освіти;</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інформатизації публічних бібліотек та бібліотек закладів освіти;</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реновації наявних та зведення нових будівель публічних бібліотек за європейським зразком;</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сприяння розвитку медіа широкого профілю та спеціалізованих засобів масової інформації;</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сприяння поширенню української літератури та інформації про українську літературу за кордоном;</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розширення співпраці українських закладів та інституцій із міжнародними організаціями у сфері книговидання, літератури та читання;</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сталої участі України у міжнародних заходах, пов’язаних із книговиданням, літературою та читанням;</a:t>
            </a:r>
          </a:p>
          <a:p>
            <a:pPr marL="342900" indent="-342900" algn="just">
              <a:buFont typeface="Arial" panose="020B0604020202020204" pitchFamily="34" charset="0"/>
              <a:buChar char="•"/>
            </a:pPr>
            <a:r>
              <a:rPr lang="uk-UA" sz="2000" b="0" i="0" dirty="0">
                <a:solidFill>
                  <a:schemeClr val="accent2"/>
                </a:solidFill>
                <a:effectLst/>
                <a:latin typeface="Times New Roman" panose="02020603050405020304" pitchFamily="18" charset="0"/>
              </a:rPr>
              <a:t>забезпечення підтримки експорту книжкової продукції, підтримки перекладів і промоції творів української літератури іншими мовами.</a:t>
            </a:r>
          </a:p>
        </p:txBody>
      </p:sp>
    </p:spTree>
    <p:extLst>
      <p:ext uri="{BB962C8B-B14F-4D97-AF65-F5344CB8AC3E}">
        <p14:creationId xmlns:p14="http://schemas.microsoft.com/office/powerpoint/2010/main" val="1840073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F2B053-F1EE-4590-B092-52BA33374210}"/>
              </a:ext>
            </a:extLst>
          </p:cNvPr>
          <p:cNvSpPr txBox="1"/>
          <p:nvPr/>
        </p:nvSpPr>
        <p:spPr>
          <a:xfrm>
            <a:off x="467544" y="1124744"/>
            <a:ext cx="8208912" cy="4339650"/>
          </a:xfrm>
          <a:prstGeom prst="rect">
            <a:avLst/>
          </a:prstGeom>
          <a:noFill/>
        </p:spPr>
        <p:txBody>
          <a:bodyPr wrap="square">
            <a:spAutoFit/>
          </a:bodyPr>
          <a:lstStyle/>
          <a:p>
            <a:pPr algn="just"/>
            <a:r>
              <a:rPr lang="uk-UA" sz="2800" b="1" i="0" dirty="0">
                <a:solidFill>
                  <a:srgbClr val="002060"/>
                </a:solidFill>
                <a:effectLst/>
                <a:latin typeface="Times New Roman" panose="02020603050405020304" pitchFamily="18" charset="0"/>
              </a:rPr>
              <a:t>Стратегічний напрям </a:t>
            </a:r>
            <a:r>
              <a:rPr lang="en-US" sz="2800" b="1" i="0" dirty="0">
                <a:solidFill>
                  <a:srgbClr val="002060"/>
                </a:solidFill>
                <a:effectLst/>
                <a:latin typeface="Times New Roman" panose="02020603050405020304" pitchFamily="18" charset="0"/>
              </a:rPr>
              <a:t>II.</a:t>
            </a:r>
            <a:endParaRPr lang="uk-UA" sz="2800" b="1" i="0" dirty="0">
              <a:solidFill>
                <a:srgbClr val="002060"/>
              </a:solidFill>
              <a:effectLst/>
              <a:latin typeface="Times New Roman" panose="02020603050405020304" pitchFamily="18" charset="0"/>
            </a:endParaRPr>
          </a:p>
          <a:p>
            <a:pPr algn="just"/>
            <a:endParaRPr lang="uk-UA" sz="800" b="1" i="0" dirty="0">
              <a:solidFill>
                <a:srgbClr val="002060"/>
              </a:solidFill>
              <a:effectLst/>
              <a:latin typeface="Times New Roman" panose="02020603050405020304" pitchFamily="18" charset="0"/>
            </a:endParaRPr>
          </a:p>
          <a:p>
            <a:pPr algn="just"/>
            <a:r>
              <a:rPr lang="uk-UA" b="1" i="0" dirty="0">
                <a:solidFill>
                  <a:schemeClr val="accent2"/>
                </a:solidFill>
                <a:effectLst/>
                <a:latin typeface="Times New Roman" panose="02020603050405020304" pitchFamily="18" charset="0"/>
              </a:rPr>
              <a:t>Формування звички і потреби в читанні. Читання як тренд.</a:t>
            </a:r>
          </a:p>
          <a:p>
            <a:pPr algn="just"/>
            <a:r>
              <a:rPr lang="uk-UA" b="1" i="0" dirty="0">
                <a:solidFill>
                  <a:srgbClr val="002060"/>
                </a:solidFill>
                <a:effectLst/>
                <a:latin typeface="Times New Roman" panose="02020603050405020304" pitchFamily="18" charset="0"/>
              </a:rPr>
              <a:t>Стратегічні цілі зазначеного напряму:</a:t>
            </a:r>
          </a:p>
          <a:p>
            <a:pPr algn="just"/>
            <a:endParaRPr lang="uk-UA" b="1" i="0" dirty="0">
              <a:solidFill>
                <a:srgbClr val="002060"/>
              </a:solidFill>
              <a:effectLst/>
              <a:latin typeface="Times New Roman" panose="02020603050405020304" pitchFamily="18" charset="0"/>
            </a:endParaRP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читання книг є регулярною дозвіллєвою практикою більшості людей в Україні;</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здобувачі освіти сприймають читання як невід’ємну складову освітньої практики протягом життя;</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читання широко практикується як засіб інклюзії та соціальної адаптації</a:t>
            </a:r>
          </a:p>
        </p:txBody>
      </p:sp>
    </p:spTree>
    <p:extLst>
      <p:ext uri="{BB962C8B-B14F-4D97-AF65-F5344CB8AC3E}">
        <p14:creationId xmlns:p14="http://schemas.microsoft.com/office/powerpoint/2010/main" val="3060661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EBF612-FC67-40A5-BBD6-550A699F7BDE}"/>
              </a:ext>
            </a:extLst>
          </p:cNvPr>
          <p:cNvSpPr txBox="1"/>
          <p:nvPr/>
        </p:nvSpPr>
        <p:spPr>
          <a:xfrm>
            <a:off x="251520" y="-5324"/>
            <a:ext cx="8640960" cy="6863417"/>
          </a:xfrm>
          <a:prstGeom prst="rect">
            <a:avLst/>
          </a:prstGeom>
          <a:noFill/>
        </p:spPr>
        <p:txBody>
          <a:bodyPr wrap="square">
            <a:spAutoFit/>
          </a:bodyPr>
          <a:lstStyle/>
          <a:p>
            <a:pPr algn="just"/>
            <a:r>
              <a:rPr lang="uk-UA" sz="2800" b="1" i="0" dirty="0">
                <a:solidFill>
                  <a:schemeClr val="accent2"/>
                </a:solidFill>
                <a:effectLst/>
                <a:latin typeface="Times New Roman" panose="02020603050405020304" pitchFamily="18" charset="0"/>
              </a:rPr>
              <a:t>Завданнями, спрямованими на досягнення стратегічної цілі</a:t>
            </a:r>
            <a:r>
              <a:rPr lang="uk-UA" b="0" i="0" dirty="0">
                <a:solidFill>
                  <a:srgbClr val="333333"/>
                </a:solidFill>
                <a:effectLst/>
                <a:latin typeface="Times New Roman" panose="02020603050405020304" pitchFamily="18" charset="0"/>
              </a:rPr>
              <a:t> </a:t>
            </a:r>
          </a:p>
          <a:p>
            <a:pPr algn="just"/>
            <a:r>
              <a:rPr lang="uk-UA" b="1" dirty="0">
                <a:solidFill>
                  <a:srgbClr val="002060"/>
                </a:solidFill>
                <a:latin typeface="Times New Roman" panose="02020603050405020304" pitchFamily="18" charset="0"/>
              </a:rPr>
              <a:t>«</a:t>
            </a:r>
            <a:r>
              <a:rPr lang="uk-UA" b="1" i="0" dirty="0">
                <a:solidFill>
                  <a:srgbClr val="002060"/>
                </a:solidFill>
                <a:effectLst/>
                <a:latin typeface="Times New Roman" panose="02020603050405020304" pitchFamily="18" charset="0"/>
              </a:rPr>
              <a:t>Читання книг є регулярною дозвіллєвою практикою більшості людей в Україні»</a:t>
            </a:r>
            <a:r>
              <a:rPr lang="uk-UA" b="0" i="0" dirty="0">
                <a:solidFill>
                  <a:srgbClr val="333333"/>
                </a:solidFill>
                <a:effectLst/>
                <a:latin typeface="Times New Roman" panose="02020603050405020304" pitchFamily="18" charset="0"/>
              </a:rPr>
              <a:t> </a:t>
            </a:r>
            <a:r>
              <a:rPr lang="uk-UA" b="0" i="0" dirty="0">
                <a:solidFill>
                  <a:schemeClr val="accent2"/>
                </a:solidFill>
                <a:effectLst/>
                <a:latin typeface="Times New Roman" panose="02020603050405020304" pitchFamily="18" charset="0"/>
              </a:rPr>
              <a:t>є:</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популяризація практики раннього читання дітям серед майбутніх батьків;</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запровадження механізму для стимулювання читання дітям від народження у родинах;</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стимулювання створення українськомовного відео- та </a:t>
            </a:r>
            <a:r>
              <a:rPr lang="uk-UA" b="0" i="0" dirty="0" err="1">
                <a:solidFill>
                  <a:schemeClr val="accent2"/>
                </a:solidFill>
                <a:effectLst/>
                <a:latin typeface="Times New Roman" panose="02020603050405020304" pitchFamily="18" charset="0"/>
              </a:rPr>
              <a:t>аудіоконтенту</a:t>
            </a:r>
            <a:r>
              <a:rPr lang="uk-UA" b="0" i="0" dirty="0">
                <a:solidFill>
                  <a:schemeClr val="accent2"/>
                </a:solidFill>
                <a:effectLst/>
                <a:latin typeface="Times New Roman" panose="02020603050405020304" pitchFamily="18" charset="0"/>
              </a:rPr>
              <a:t>, спрямованого на промоцію дитячого читання;</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популяризація читання як звички та корисної </a:t>
            </a:r>
            <a:r>
              <a:rPr lang="uk-UA" b="0" i="0" dirty="0" err="1">
                <a:solidFill>
                  <a:schemeClr val="accent2"/>
                </a:solidFill>
                <a:effectLst/>
                <a:latin typeface="Times New Roman" panose="02020603050405020304" pitchFamily="18" charset="0"/>
              </a:rPr>
              <a:t>дозвіллєвої</a:t>
            </a:r>
            <a:r>
              <a:rPr lang="uk-UA" b="0" i="0" dirty="0">
                <a:solidFill>
                  <a:schemeClr val="accent2"/>
                </a:solidFill>
                <a:effectLst/>
                <a:latin typeface="Times New Roman" panose="02020603050405020304" pitchFamily="18" charset="0"/>
              </a:rPr>
              <a:t> практики протягом життя, а також інструменту кар’єрного зростання та саморозвитку;</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забезпечення стимулювання публічної активності авторів та видавців нехудожньої літератури;</a:t>
            </a:r>
          </a:p>
          <a:p>
            <a:pPr marL="342900" indent="-342900" algn="just">
              <a:buFont typeface="Arial" panose="020B0604020202020204" pitchFamily="34" charset="0"/>
              <a:buChar char="•"/>
            </a:pPr>
            <a:r>
              <a:rPr lang="uk-UA" b="0" i="0" dirty="0">
                <a:solidFill>
                  <a:schemeClr val="accent2"/>
                </a:solidFill>
                <a:effectLst/>
                <a:latin typeface="Times New Roman" panose="02020603050405020304" pitchFamily="18" charset="0"/>
              </a:rPr>
              <a:t>стимулювання суб’єктів господарювання до популяризації читання серед населення як одного з напрямів корпоративної соціальної відповідальності.</a:t>
            </a:r>
          </a:p>
        </p:txBody>
      </p:sp>
    </p:spTree>
    <p:extLst>
      <p:ext uri="{BB962C8B-B14F-4D97-AF65-F5344CB8AC3E}">
        <p14:creationId xmlns:p14="http://schemas.microsoft.com/office/powerpoint/2010/main" val="2140348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F227E9-65C2-4198-93A0-A27E2A6827DD}"/>
              </a:ext>
            </a:extLst>
          </p:cNvPr>
          <p:cNvSpPr txBox="1"/>
          <p:nvPr/>
        </p:nvSpPr>
        <p:spPr>
          <a:xfrm>
            <a:off x="323528" y="188640"/>
            <a:ext cx="8640960" cy="6540252"/>
          </a:xfrm>
          <a:prstGeom prst="rect">
            <a:avLst/>
          </a:prstGeom>
          <a:noFill/>
        </p:spPr>
        <p:txBody>
          <a:bodyPr wrap="square">
            <a:spAutoFit/>
          </a:bodyPr>
          <a:lstStyle/>
          <a:p>
            <a:pPr algn="just"/>
            <a:r>
              <a:rPr lang="uk-UA" sz="2800" b="1" i="0" dirty="0">
                <a:solidFill>
                  <a:schemeClr val="accent2">
                    <a:lumMod val="60000"/>
                    <a:lumOff val="40000"/>
                  </a:schemeClr>
                </a:solidFill>
                <a:effectLst/>
                <a:latin typeface="Times New Roman" panose="02020603050405020304" pitchFamily="18" charset="0"/>
              </a:rPr>
              <a:t>Завданнями, спрямованими на </a:t>
            </a:r>
          </a:p>
          <a:p>
            <a:pPr algn="just"/>
            <a:r>
              <a:rPr lang="uk-UA" sz="2800" b="1" i="0" dirty="0">
                <a:solidFill>
                  <a:schemeClr val="accent2">
                    <a:lumMod val="60000"/>
                    <a:lumOff val="40000"/>
                  </a:schemeClr>
                </a:solidFill>
                <a:effectLst/>
                <a:latin typeface="Times New Roman" panose="02020603050405020304" pitchFamily="18" charset="0"/>
              </a:rPr>
              <a:t>досягнення стратегічної цілі</a:t>
            </a:r>
            <a:r>
              <a:rPr lang="uk-UA" sz="2800" b="0" i="0" dirty="0">
                <a:solidFill>
                  <a:srgbClr val="333333"/>
                </a:solidFill>
                <a:effectLst/>
                <a:latin typeface="Times New Roman" panose="02020603050405020304" pitchFamily="18" charset="0"/>
              </a:rPr>
              <a:t> </a:t>
            </a:r>
            <a:r>
              <a:rPr lang="uk-UA" b="1" dirty="0">
                <a:solidFill>
                  <a:srgbClr val="002060"/>
                </a:solidFill>
                <a:latin typeface="Times New Roman" panose="02020603050405020304" pitchFamily="18" charset="0"/>
              </a:rPr>
              <a:t>«</a:t>
            </a:r>
            <a:r>
              <a:rPr lang="uk-UA" b="1" i="0" dirty="0">
                <a:solidFill>
                  <a:srgbClr val="002060"/>
                </a:solidFill>
                <a:effectLst/>
                <a:latin typeface="Times New Roman" panose="02020603050405020304" pitchFamily="18" charset="0"/>
              </a:rPr>
              <a:t>Здобувачі </a:t>
            </a:r>
          </a:p>
          <a:p>
            <a:pPr algn="just"/>
            <a:r>
              <a:rPr lang="uk-UA" b="1" i="0" dirty="0">
                <a:solidFill>
                  <a:srgbClr val="002060"/>
                </a:solidFill>
                <a:effectLst/>
                <a:latin typeface="Times New Roman" panose="02020603050405020304" pitchFamily="18" charset="0"/>
              </a:rPr>
              <a:t>освіти сприймають читання як невід’ємну складову освітньої практики протягом життя»</a:t>
            </a:r>
            <a:r>
              <a:rPr lang="uk-UA" sz="2000" b="1" i="0" dirty="0">
                <a:solidFill>
                  <a:srgbClr val="333333"/>
                </a:solidFill>
                <a:effectLst/>
                <a:latin typeface="Times New Roman" panose="02020603050405020304" pitchFamily="18" charset="0"/>
              </a:rPr>
              <a:t> </a:t>
            </a:r>
            <a:r>
              <a:rPr lang="uk-UA" sz="2100" b="0" i="0" dirty="0">
                <a:solidFill>
                  <a:srgbClr val="0070C0"/>
                </a:solidFill>
                <a:effectLst/>
                <a:latin typeface="Times New Roman" panose="02020603050405020304" pitchFamily="18" charset="0"/>
              </a:rPr>
              <a:t>є:</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підвищення обізнаності бібліотекарів та працівників закладів дошкільної освіти щодо способів залучення дітей дошкільного віку до проведення часу з книгою;</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забезпечення закладів дошкільної освіти сучасною літературою;</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забезпечення постійної інтерактивізації процесу розвитку інтересу до книжки;</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створення умов для оволодіння різними читацькими техніками, інноваційного розвитку читання на рівні загальної середньої освіти;</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популяризація читання як чинника розвитку критичного мислення та інструменту досягнення успіху у навчанні та житті;</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забезпечення збору, оброблення, узагальнення, аналізу та моніторингу інформації щодо читання здобувачами освіти;</a:t>
            </a:r>
          </a:p>
          <a:p>
            <a:pPr marL="342900" indent="-342900" algn="just">
              <a:buFont typeface="Arial" panose="020B0604020202020204" pitchFamily="34" charset="0"/>
              <a:buChar char="•"/>
            </a:pPr>
            <a:r>
              <a:rPr lang="uk-UA" sz="2100" b="0" i="0" dirty="0">
                <a:solidFill>
                  <a:srgbClr val="0070C0"/>
                </a:solidFill>
                <a:effectLst/>
                <a:latin typeface="Times New Roman" panose="02020603050405020304" pitchFamily="18" charset="0"/>
              </a:rPr>
              <a:t>сприяння процесу долучення України до моніторингових досліджень читацької грамотності різних категорій здобувачів освіти, передусім </a:t>
            </a:r>
            <a:r>
              <a:rPr lang="en-US" sz="2100" b="0" i="0" dirty="0">
                <a:solidFill>
                  <a:srgbClr val="0070C0"/>
                </a:solidFill>
                <a:effectLst/>
                <a:latin typeface="Times New Roman" panose="02020603050405020304" pitchFamily="18" charset="0"/>
              </a:rPr>
              <a:t>PIRLS, TIMMS, PISA.</a:t>
            </a:r>
          </a:p>
        </p:txBody>
      </p:sp>
    </p:spTree>
    <p:extLst>
      <p:ext uri="{BB962C8B-B14F-4D97-AF65-F5344CB8AC3E}">
        <p14:creationId xmlns:p14="http://schemas.microsoft.com/office/powerpoint/2010/main" val="90916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D23376-563B-404E-BA6F-5E14595364BC}"/>
              </a:ext>
            </a:extLst>
          </p:cNvPr>
          <p:cNvSpPr txBox="1"/>
          <p:nvPr/>
        </p:nvSpPr>
        <p:spPr>
          <a:xfrm>
            <a:off x="251520" y="1628800"/>
            <a:ext cx="7632848" cy="3046988"/>
          </a:xfrm>
          <a:prstGeom prst="rect">
            <a:avLst/>
          </a:prstGeom>
          <a:noFill/>
        </p:spPr>
        <p:txBody>
          <a:bodyPr wrap="square">
            <a:spAutoFit/>
          </a:bodyPr>
          <a:lstStyle/>
          <a:p>
            <a:pPr algn="just"/>
            <a:r>
              <a:rPr lang="uk-UA" dirty="0">
                <a:solidFill>
                  <a:srgbClr val="002060"/>
                </a:solidFill>
                <a:latin typeface="Times New Roman" panose="02020603050405020304" pitchFamily="18" charset="0"/>
                <a:cs typeface="Times New Roman" panose="02020603050405020304" pitchFamily="18" charset="0"/>
              </a:rPr>
              <a:t>КМУ видав розпорядження від 03.03.2023 № 190-р схвалити Стратегію розвитку читання на період до 2032 року «Читання як життєва стратегія» та визначив </a:t>
            </a:r>
            <a:r>
              <a:rPr lang="uk-UA" b="0" i="0" dirty="0">
                <a:solidFill>
                  <a:srgbClr val="002060"/>
                </a:solidFill>
                <a:effectLst/>
                <a:latin typeface="Times New Roman" panose="02020603050405020304" pitchFamily="18" charset="0"/>
                <a:cs typeface="Times New Roman" panose="02020603050405020304" pitchFamily="18" charset="0"/>
              </a:rPr>
              <a:t>та операційний план її реалізації, розроблену Міністерством культури та інформаційної політики. </a:t>
            </a:r>
          </a:p>
          <a:p>
            <a:pPr algn="just"/>
            <a:r>
              <a:rPr lang="uk-UA" b="0" i="0" dirty="0">
                <a:solidFill>
                  <a:srgbClr val="002060"/>
                </a:solidFill>
                <a:effectLst/>
                <a:latin typeface="Times New Roman" panose="02020603050405020304" pitchFamily="18" charset="0"/>
                <a:cs typeface="Times New Roman" panose="02020603050405020304" pitchFamily="18" charset="0"/>
              </a:rPr>
              <a:t>Її реалізація має створити умови не тільки для формування звички й потреби у читанні всіх українців, а й є складовою гуманітарної безпеки України. </a:t>
            </a:r>
            <a:endParaRPr lang="uk-UA" dirty="0">
              <a:solidFill>
                <a:srgbClr val="002060"/>
              </a:solidFill>
              <a:latin typeface="Times New Roman" panose="02020603050405020304" pitchFamily="18" charset="0"/>
              <a:cs typeface="Times New Roman" panose="02020603050405020304" pitchFamily="18" charset="0"/>
            </a:endParaRPr>
          </a:p>
        </p:txBody>
      </p:sp>
      <p:pic>
        <p:nvPicPr>
          <p:cNvPr id="4098" name="Picture 2" descr="143 PNG, Книги на прозрачном фоне">
            <a:extLst>
              <a:ext uri="{FF2B5EF4-FFF2-40B4-BE49-F238E27FC236}">
                <a16:creationId xmlns:a16="http://schemas.microsoft.com/office/drawing/2014/main" id="{360D7B52-DC27-4335-B452-F89C7624F6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5247634"/>
            <a:ext cx="5184576" cy="141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55F3D4-CD3F-4763-B6D2-F12C0C334CF5}"/>
              </a:ext>
            </a:extLst>
          </p:cNvPr>
          <p:cNvSpPr txBox="1"/>
          <p:nvPr/>
        </p:nvSpPr>
        <p:spPr>
          <a:xfrm>
            <a:off x="287524" y="836712"/>
            <a:ext cx="8568952" cy="5139869"/>
          </a:xfrm>
          <a:prstGeom prst="rect">
            <a:avLst/>
          </a:prstGeom>
          <a:noFill/>
        </p:spPr>
        <p:txBody>
          <a:bodyPr wrap="square">
            <a:spAutoFit/>
          </a:bodyPr>
          <a:lstStyle/>
          <a:p>
            <a:pPr algn="just"/>
            <a:r>
              <a:rPr lang="uk-UA" sz="2800" b="1" i="0" dirty="0">
                <a:solidFill>
                  <a:srgbClr val="0070C0"/>
                </a:solidFill>
                <a:effectLst/>
                <a:latin typeface="Times New Roman" panose="02020603050405020304" pitchFamily="18" charset="0"/>
              </a:rPr>
              <a:t>Завданнями, спрямованими на досягнення стратегічної цілі</a:t>
            </a:r>
            <a:r>
              <a:rPr lang="uk-UA" sz="2800" b="0" i="0" dirty="0">
                <a:solidFill>
                  <a:srgbClr val="0070C0"/>
                </a:solidFill>
                <a:effectLst/>
                <a:latin typeface="Times New Roman" panose="02020603050405020304" pitchFamily="18" charset="0"/>
              </a:rPr>
              <a:t> </a:t>
            </a:r>
            <a:r>
              <a:rPr lang="uk-UA" sz="2800" b="1" i="0" dirty="0">
                <a:solidFill>
                  <a:srgbClr val="002060"/>
                </a:solidFill>
                <a:effectLst/>
                <a:latin typeface="Times New Roman" panose="02020603050405020304" pitchFamily="18" charset="0"/>
              </a:rPr>
              <a:t>«</a:t>
            </a:r>
            <a:r>
              <a:rPr lang="uk-UA" b="1" i="0" dirty="0">
                <a:solidFill>
                  <a:srgbClr val="002060"/>
                </a:solidFill>
                <a:effectLst/>
                <a:latin typeface="Times New Roman" panose="02020603050405020304" pitchFamily="18" charset="0"/>
              </a:rPr>
              <a:t>Читання широко практикується як засіб інклюзії та соціальної адаптації»</a:t>
            </a:r>
            <a:r>
              <a:rPr lang="uk-UA" b="0" i="0" dirty="0">
                <a:solidFill>
                  <a:srgbClr val="333333"/>
                </a:solidFill>
                <a:effectLst/>
                <a:latin typeface="Times New Roman" panose="02020603050405020304" pitchFamily="18" charset="0"/>
              </a:rPr>
              <a:t> </a:t>
            </a:r>
            <a:r>
              <a:rPr lang="uk-UA" b="0" i="0" dirty="0">
                <a:solidFill>
                  <a:srgbClr val="0070C0"/>
                </a:solidFill>
                <a:effectLst/>
                <a:latin typeface="Times New Roman" panose="02020603050405020304" pitchFamily="18" charset="0"/>
              </a:rPr>
              <a:t>є:</a:t>
            </a:r>
          </a:p>
          <a:p>
            <a:pPr algn="just"/>
            <a:endParaRPr lang="uk-UA" sz="800" b="0" i="0" dirty="0">
              <a:solidFill>
                <a:srgbClr val="0070C0"/>
              </a:solidFill>
              <a:effectLst/>
              <a:latin typeface="Times New Roman" panose="02020603050405020304" pitchFamily="18" charset="0"/>
            </a:endParaRPr>
          </a:p>
          <a:p>
            <a:pPr marL="342900" indent="-342900" algn="just">
              <a:buFont typeface="Arial" panose="020B0604020202020204" pitchFamily="34" charset="0"/>
              <a:buChar char="•"/>
            </a:pPr>
            <a:r>
              <a:rPr lang="uk-UA" b="0" i="0" dirty="0">
                <a:solidFill>
                  <a:srgbClr val="0070C0"/>
                </a:solidFill>
                <a:effectLst/>
                <a:latin typeface="Times New Roman" panose="02020603050405020304" pitchFamily="18" charset="0"/>
              </a:rPr>
              <a:t>забезпечення використання читання як засобу роботи із вразливими групами населення, зокрема особами з посттравматичним стресовим розладом;</a:t>
            </a:r>
          </a:p>
          <a:p>
            <a:pPr marL="342900" indent="-342900" algn="just">
              <a:buFont typeface="Arial" panose="020B0604020202020204" pitchFamily="34" charset="0"/>
              <a:buChar char="•"/>
            </a:pPr>
            <a:r>
              <a:rPr lang="uk-UA" b="0" i="0" dirty="0">
                <a:solidFill>
                  <a:srgbClr val="0070C0"/>
                </a:solidFill>
                <a:effectLst/>
                <a:latin typeface="Times New Roman" panose="02020603050405020304" pitchFamily="18" charset="0"/>
              </a:rPr>
              <a:t>промоція читання як інструменту соціальної адаптації незахищених верств населення, що потребують ресоціалізації, а також як інструмент профілактики психічного здоров’я на засадах співпраці громадських об’єднань, бібліотек, видавництв та розповсюджувачів;</a:t>
            </a:r>
          </a:p>
          <a:p>
            <a:pPr marL="342900" indent="-342900" algn="just">
              <a:buFont typeface="Arial" panose="020B0604020202020204" pitchFamily="34" charset="0"/>
              <a:buChar char="•"/>
            </a:pPr>
            <a:r>
              <a:rPr lang="uk-UA" b="0" i="0" dirty="0">
                <a:solidFill>
                  <a:srgbClr val="0070C0"/>
                </a:solidFill>
                <a:effectLst/>
                <a:latin typeface="Times New Roman" panose="02020603050405020304" pitchFamily="18" charset="0"/>
              </a:rPr>
              <a:t>підтримка реалізації проектів, спрямованих на розвиток читання серед громадян, які потребують соціальної адаптації.</a:t>
            </a:r>
          </a:p>
        </p:txBody>
      </p:sp>
    </p:spTree>
    <p:extLst>
      <p:ext uri="{BB962C8B-B14F-4D97-AF65-F5344CB8AC3E}">
        <p14:creationId xmlns:p14="http://schemas.microsoft.com/office/powerpoint/2010/main" val="3165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20A92-C4B9-46B0-84A2-B0A6112E9B6A}"/>
              </a:ext>
            </a:extLst>
          </p:cNvPr>
          <p:cNvSpPr txBox="1"/>
          <p:nvPr/>
        </p:nvSpPr>
        <p:spPr>
          <a:xfrm>
            <a:off x="323528" y="404664"/>
            <a:ext cx="8640960" cy="6001643"/>
          </a:xfrm>
          <a:prstGeom prst="rect">
            <a:avLst/>
          </a:prstGeom>
          <a:noFill/>
        </p:spPr>
        <p:txBody>
          <a:bodyPr wrap="square">
            <a:spAutoFit/>
          </a:bodyPr>
          <a:lstStyle/>
          <a:p>
            <a:pPr algn="ctr"/>
            <a:r>
              <a:rPr lang="uk-UA" sz="2800" b="1" i="0" u="none" strike="noStrike" dirty="0">
                <a:solidFill>
                  <a:srgbClr val="0070C0"/>
                </a:solidFill>
                <a:effectLst/>
                <a:latin typeface="Times New Roman" panose="02020603050405020304" pitchFamily="18" charset="0"/>
              </a:rPr>
              <a:t>Етапи реалізації Стратегії</a:t>
            </a:r>
            <a:endParaRPr lang="uk-UA" sz="2800" b="0" i="0" dirty="0">
              <a:solidFill>
                <a:srgbClr val="0070C0"/>
              </a:solidFill>
              <a:effectLst/>
              <a:latin typeface="Times New Roman" panose="02020603050405020304" pitchFamily="18" charset="0"/>
            </a:endParaRPr>
          </a:p>
          <a:p>
            <a:pPr algn="just"/>
            <a:r>
              <a:rPr lang="uk-UA" b="1" i="0" dirty="0">
                <a:solidFill>
                  <a:srgbClr val="002060"/>
                </a:solidFill>
                <a:effectLst/>
                <a:latin typeface="Times New Roman" panose="02020603050405020304" pitchFamily="18" charset="0"/>
              </a:rPr>
              <a:t>Реалізація Стратегії здійснюватиметься трьома етапами </a:t>
            </a:r>
          </a:p>
          <a:p>
            <a:pPr algn="just"/>
            <a:r>
              <a:rPr lang="uk-UA" b="1" i="0" dirty="0">
                <a:solidFill>
                  <a:srgbClr val="002060"/>
                </a:solidFill>
                <a:effectLst/>
                <a:latin typeface="Times New Roman" panose="02020603050405020304" pitchFamily="18" charset="0"/>
              </a:rPr>
              <a:t>відповідно до операційних планів заходів.</a:t>
            </a:r>
          </a:p>
          <a:p>
            <a:pPr algn="just"/>
            <a:r>
              <a:rPr lang="uk-UA" sz="2200" b="0" i="0" u="sng" dirty="0">
                <a:solidFill>
                  <a:srgbClr val="002060"/>
                </a:solidFill>
                <a:effectLst/>
                <a:latin typeface="Times New Roman" panose="02020603050405020304" pitchFamily="18" charset="0"/>
              </a:rPr>
              <a:t>Перший етап </a:t>
            </a:r>
            <a:r>
              <a:rPr lang="uk-UA" sz="2200" b="0" i="0" dirty="0">
                <a:solidFill>
                  <a:srgbClr val="0070C0"/>
                </a:solidFill>
                <a:effectLst/>
                <a:latin typeface="Times New Roman" panose="02020603050405020304" pitchFamily="18" charset="0"/>
              </a:rPr>
              <a:t>- 2023-2025 роки. Основними результатами на цьому етапі повинні стати: розроблення, прийняття та початок впровадження нормативно-правового забезпечення, необхідного для реалізації усіх етапів Стратегії; ухвалення органами державної влади рішень, що стосуються розвитку книжкового ринку, зокрема видавництва і розповсюдження, на основі реальних даних за результатами досліджень у галузі книговидання, книгорозповсюдження, бібліотечної справи, літератури та читання; створення належних умов для популяризації та поширення української книги в Україні та за кордоном; створення необхідних умов для формування конкурентоспроможного книжкового ринку в Україні, повноцінного розвитку учасників книжкового ринку, а також розвитку читання. </a:t>
            </a:r>
            <a:r>
              <a:rPr lang="uk-UA" sz="2200" b="1" i="0" dirty="0">
                <a:solidFill>
                  <a:schemeClr val="accent6">
                    <a:lumMod val="75000"/>
                  </a:schemeClr>
                </a:solidFill>
                <a:effectLst/>
                <a:latin typeface="Times New Roman" panose="02020603050405020304" pitchFamily="18" charset="0"/>
              </a:rPr>
              <a:t>Важлива роль на першому етапі відведена заходам відновлення і захисту українського книжкового ринку та бібліотечної сфери.</a:t>
            </a:r>
          </a:p>
        </p:txBody>
      </p:sp>
    </p:spTree>
    <p:extLst>
      <p:ext uri="{BB962C8B-B14F-4D97-AF65-F5344CB8AC3E}">
        <p14:creationId xmlns:p14="http://schemas.microsoft.com/office/powerpoint/2010/main" val="383197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ADE419-C1D0-4DA9-B45D-2DC3E2E2D3BD}"/>
              </a:ext>
            </a:extLst>
          </p:cNvPr>
          <p:cNvSpPr txBox="1"/>
          <p:nvPr/>
        </p:nvSpPr>
        <p:spPr>
          <a:xfrm>
            <a:off x="1907704" y="66259"/>
            <a:ext cx="4572000" cy="523220"/>
          </a:xfrm>
          <a:prstGeom prst="rect">
            <a:avLst/>
          </a:prstGeom>
          <a:noFill/>
        </p:spPr>
        <p:txBody>
          <a:bodyPr wrap="square">
            <a:spAutoFit/>
          </a:bodyPr>
          <a:lstStyle/>
          <a:p>
            <a:pPr algn="ctr"/>
            <a:r>
              <a:rPr lang="uk-UA" sz="2800" b="1" i="0" u="none" strike="noStrike" dirty="0">
                <a:solidFill>
                  <a:srgbClr val="002060"/>
                </a:solidFill>
                <a:effectLst/>
                <a:latin typeface="Times New Roman" panose="02020603050405020304" pitchFamily="18" charset="0"/>
              </a:rPr>
              <a:t>Етапи реалізації Стратегії</a:t>
            </a:r>
            <a:endParaRPr lang="uk-UA" sz="2800" b="0" i="0" dirty="0">
              <a:solidFill>
                <a:srgbClr val="002060"/>
              </a:solidFill>
              <a:effectLst/>
              <a:latin typeface="Times New Roman" panose="02020603050405020304" pitchFamily="18" charset="0"/>
            </a:endParaRPr>
          </a:p>
        </p:txBody>
      </p:sp>
      <p:sp>
        <p:nvSpPr>
          <p:cNvPr id="5" name="TextBox 4">
            <a:extLst>
              <a:ext uri="{FF2B5EF4-FFF2-40B4-BE49-F238E27FC236}">
                <a16:creationId xmlns:a16="http://schemas.microsoft.com/office/drawing/2014/main" id="{D5294EE2-048C-4774-805C-67B7D732D2C6}"/>
              </a:ext>
            </a:extLst>
          </p:cNvPr>
          <p:cNvSpPr txBox="1"/>
          <p:nvPr/>
        </p:nvSpPr>
        <p:spPr>
          <a:xfrm>
            <a:off x="251520" y="764704"/>
            <a:ext cx="8640960" cy="5847755"/>
          </a:xfrm>
          <a:prstGeom prst="rect">
            <a:avLst/>
          </a:prstGeom>
          <a:noFill/>
        </p:spPr>
        <p:txBody>
          <a:bodyPr wrap="square">
            <a:spAutoFit/>
          </a:bodyPr>
          <a:lstStyle/>
          <a:p>
            <a:pPr algn="just"/>
            <a:r>
              <a:rPr lang="uk-UA" sz="2200" b="0" i="0" u="sng" dirty="0">
                <a:solidFill>
                  <a:srgbClr val="002060"/>
                </a:solidFill>
                <a:effectLst/>
                <a:latin typeface="Times New Roman" panose="02020603050405020304" pitchFamily="18" charset="0"/>
              </a:rPr>
              <a:t>Другий етап </a:t>
            </a:r>
            <a:r>
              <a:rPr lang="uk-UA" sz="2200" b="0" i="0" dirty="0">
                <a:solidFill>
                  <a:srgbClr val="0070C0"/>
                </a:solidFill>
                <a:effectLst/>
                <a:latin typeface="Times New Roman" panose="02020603050405020304" pitchFamily="18" charset="0"/>
              </a:rPr>
              <a:t>- 2026-2028 роки. Другий етап передбачає продовження виконання розпочатих на першому етапі завдань та запровадження нових заходів, спрямованих на посилення ролі читання в українському суспільстві як необхідної складової життєвого успіху кожної людини та соціально-економічного розвитку держави в цілому. Результатами другого етапу повинні стати: підвищення рівня читацького інтересу серед усіх читацьких аудиторій та посилення ролі читання в розвитку критичного та креативного мислення здобувачів освіти; читання сприймається в суспільстві як інструмент кар’єрного зростання та саморозвитку; приватний, громадський та державний сектори активно долучаються до промоції читання для усіх категорій населення, зокрема незахищених верств населення або людей, що потребують ресоціалізації; активізація книжкового ринку та його учасників.</a:t>
            </a:r>
          </a:p>
          <a:p>
            <a:pPr algn="just"/>
            <a:r>
              <a:rPr lang="uk-UA" sz="2200" b="0" i="0" u="sng" dirty="0">
                <a:solidFill>
                  <a:srgbClr val="002060"/>
                </a:solidFill>
                <a:effectLst/>
                <a:latin typeface="Times New Roman" panose="02020603050405020304" pitchFamily="18" charset="0"/>
              </a:rPr>
              <a:t>Третій етап </a:t>
            </a:r>
            <a:r>
              <a:rPr lang="uk-UA" sz="2200" b="0" i="0" dirty="0">
                <a:solidFill>
                  <a:srgbClr val="0070C0"/>
                </a:solidFill>
                <a:effectLst/>
                <a:latin typeface="Times New Roman" panose="02020603050405020304" pitchFamily="18" charset="0"/>
              </a:rPr>
              <a:t>- 2029-2032 роки. На третьому етапі виконуються ті завдання, розв’язання яких розпочато на першому та другому етапах реалізації Стратегії, а також здійснюються заходи, визначені операційним планом реалізації третього етапу Стратегії.</a:t>
            </a:r>
          </a:p>
        </p:txBody>
      </p:sp>
    </p:spTree>
    <p:extLst>
      <p:ext uri="{BB962C8B-B14F-4D97-AF65-F5344CB8AC3E}">
        <p14:creationId xmlns:p14="http://schemas.microsoft.com/office/powerpoint/2010/main" val="30306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0703C6-F8A4-4A78-ADF9-E11961856FBD}"/>
              </a:ext>
            </a:extLst>
          </p:cNvPr>
          <p:cNvSpPr txBox="1"/>
          <p:nvPr/>
        </p:nvSpPr>
        <p:spPr>
          <a:xfrm>
            <a:off x="0" y="120402"/>
            <a:ext cx="9036495" cy="6617196"/>
          </a:xfrm>
          <a:prstGeom prst="rect">
            <a:avLst/>
          </a:prstGeom>
          <a:noFill/>
        </p:spPr>
        <p:txBody>
          <a:bodyPr wrap="square">
            <a:spAutoFit/>
          </a:bodyPr>
          <a:lstStyle/>
          <a:p>
            <a:pPr algn="just"/>
            <a:r>
              <a:rPr lang="uk-UA" b="1" i="0" dirty="0">
                <a:solidFill>
                  <a:srgbClr val="002060"/>
                </a:solidFill>
                <a:effectLst/>
                <a:latin typeface="Times New Roman" panose="02020603050405020304" pitchFamily="18" charset="0"/>
              </a:rPr>
              <a:t>  Основними результатами третього етапу повинні стати:</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впровадження та функціонування на постійній основі системи збору, оброблення, узагальнення, аналізу та моніторингу інформації про стан книжкового ринку, бібліотечної справи, літератури та читання серед усіх категорій читачів;</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динамічний розвиток книжкового ринку та його учасників;</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системна актуалізація бібліотечних фондів;</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забезпечення цифрової доступності книжок та інформації про книжки (каталоги в бібліотеках);</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формування оптимальної мережі публічних бібліотек, реновація та створення </a:t>
            </a:r>
            <a:r>
              <a:rPr lang="uk-UA" sz="2000" b="0" i="0" dirty="0" err="1">
                <a:solidFill>
                  <a:srgbClr val="0070C0"/>
                </a:solidFill>
                <a:effectLst/>
                <a:latin typeface="Times New Roman" panose="02020603050405020304" pitchFamily="18" charset="0"/>
              </a:rPr>
              <a:t>поліфункціонального</a:t>
            </a:r>
            <a:r>
              <a:rPr lang="uk-UA" sz="2000" b="0" i="0" dirty="0">
                <a:solidFill>
                  <a:srgbClr val="0070C0"/>
                </a:solidFill>
                <a:effectLst/>
                <a:latin typeface="Times New Roman" panose="02020603050405020304" pitchFamily="18" charset="0"/>
              </a:rPr>
              <a:t> простору в бібліотеках та активна інформатизація бібліотечних закладів, розширення функціоналу бібліотек для забезпечення створення передумов для професійного зростання та розвитку особистості;</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врахування в освітніх програмах застосування сучасних читацьких технік;</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підвищення рівня читацької грамотності в українському суспільстві, зокрема серед здобувачів загальної середньої освіти;</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членство українських інституцій у міжнародних організаціях, пов’язаних із книговиданням, літературою та читанням; гармонізація законодавства України з міжнародними угодами, які пов’язані із захистом авторських прав;</a:t>
            </a:r>
          </a:p>
          <a:p>
            <a:pPr marL="342900" indent="-342900" algn="just">
              <a:buFont typeface="Arial" panose="020B0604020202020204" pitchFamily="34" charset="0"/>
              <a:buChar char="•"/>
            </a:pPr>
            <a:r>
              <a:rPr lang="uk-UA" sz="2000" b="0" i="0" dirty="0">
                <a:solidFill>
                  <a:srgbClr val="0070C0"/>
                </a:solidFill>
                <a:effectLst/>
                <a:latin typeface="Times New Roman" panose="02020603050405020304" pitchFamily="18" charset="0"/>
              </a:rPr>
              <a:t>проведення соціальних кампаній з промоції читання з метою профілактики психічного здоров’я.</a:t>
            </a:r>
          </a:p>
        </p:txBody>
      </p:sp>
    </p:spTree>
    <p:extLst>
      <p:ext uri="{BB962C8B-B14F-4D97-AF65-F5344CB8AC3E}">
        <p14:creationId xmlns:p14="http://schemas.microsoft.com/office/powerpoint/2010/main" val="724016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13D124E-580A-413D-A252-EE6C47F7B90B}"/>
              </a:ext>
            </a:extLst>
          </p:cNvPr>
          <p:cNvSpPr txBox="1"/>
          <p:nvPr/>
        </p:nvSpPr>
        <p:spPr>
          <a:xfrm>
            <a:off x="611560" y="188640"/>
            <a:ext cx="7920880" cy="5078313"/>
          </a:xfrm>
          <a:prstGeom prst="rect">
            <a:avLst/>
          </a:prstGeom>
          <a:noFill/>
        </p:spPr>
        <p:txBody>
          <a:bodyPr wrap="square">
            <a:spAutoFit/>
          </a:bodyPr>
          <a:lstStyle/>
          <a:p>
            <a:pPr algn="ctr"/>
            <a:r>
              <a:rPr lang="uk-UA" sz="2800" b="1" i="0" u="none" strike="noStrike" dirty="0">
                <a:solidFill>
                  <a:srgbClr val="002060"/>
                </a:solidFill>
                <a:effectLst/>
                <a:latin typeface="Times New Roman" panose="02020603050405020304" pitchFamily="18" charset="0"/>
              </a:rPr>
              <a:t>Очікувані результати та показники </a:t>
            </a:r>
          </a:p>
          <a:p>
            <a:pPr algn="ctr"/>
            <a:r>
              <a:rPr lang="uk-UA" sz="2800" b="1" i="0" u="none" strike="noStrike" dirty="0">
                <a:solidFill>
                  <a:srgbClr val="002060"/>
                </a:solidFill>
                <a:effectLst/>
                <a:latin typeface="Times New Roman" panose="02020603050405020304" pitchFamily="18" charset="0"/>
              </a:rPr>
              <a:t>досягнення стратегічних цілей</a:t>
            </a:r>
          </a:p>
          <a:p>
            <a:pPr algn="ctr"/>
            <a:endParaRPr lang="uk-UA" sz="2800" b="0" i="0" dirty="0">
              <a:solidFill>
                <a:srgbClr val="333333"/>
              </a:solidFill>
              <a:effectLst/>
              <a:latin typeface="Times New Roman" panose="02020603050405020304" pitchFamily="18" charset="0"/>
            </a:endParaRPr>
          </a:p>
          <a:p>
            <a:pPr algn="just"/>
            <a:r>
              <a:rPr lang="uk-UA" b="0" i="0" dirty="0">
                <a:solidFill>
                  <a:srgbClr val="0070C0"/>
                </a:solidFill>
                <a:effectLst/>
                <a:latin typeface="Times New Roman" panose="02020603050405020304" pitchFamily="18" charset="0"/>
              </a:rPr>
              <a:t>Результатом реалізації Стратегії у 2032 році стануть закладені передумови для розвитку книжкової екосистеми як ринкового сектору креативних індустрій, що генерує достатню кількість якісної літератури українською мовою, що дістається до свого читача у зручний для нього спосіб. Українці мають усі можливості для доступу до книжкової продукції незалежно від свого місця проживання чи рівня матеріального достатку. Читання є усвідомлено обраним видом дозвілля, освітньою практикою та практикою саморозвитку.</a:t>
            </a:r>
          </a:p>
        </p:txBody>
      </p:sp>
      <p:pic>
        <p:nvPicPr>
          <p:cNvPr id="3" name="Picture 2" descr="143 PNG, Книги на прозрачном фоне">
            <a:extLst>
              <a:ext uri="{FF2B5EF4-FFF2-40B4-BE49-F238E27FC236}">
                <a16:creationId xmlns:a16="http://schemas.microsoft.com/office/drawing/2014/main" id="{F344E92B-E081-4EBF-8E74-31BA798614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5250135"/>
            <a:ext cx="6768752"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173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BE57AE0-8023-4D0C-89D6-15A00EB20A81}"/>
              </a:ext>
            </a:extLst>
          </p:cNvPr>
          <p:cNvSpPr txBox="1"/>
          <p:nvPr/>
        </p:nvSpPr>
        <p:spPr>
          <a:xfrm>
            <a:off x="0" y="0"/>
            <a:ext cx="9144000" cy="1384995"/>
          </a:xfrm>
          <a:prstGeom prst="rect">
            <a:avLst/>
          </a:prstGeom>
          <a:noFill/>
        </p:spPr>
        <p:txBody>
          <a:bodyPr wrap="square">
            <a:spAutoFit/>
          </a:bodyPr>
          <a:lstStyle/>
          <a:p>
            <a:pPr algn="ctr"/>
            <a:r>
              <a:rPr lang="uk-UA" sz="2800" b="1" i="0" dirty="0">
                <a:solidFill>
                  <a:srgbClr val="002060"/>
                </a:solidFill>
                <a:effectLst/>
                <a:latin typeface="Times New Roman" panose="02020603050405020304" pitchFamily="18" charset="0"/>
              </a:rPr>
              <a:t>Досягнення стратегічних цілей </a:t>
            </a:r>
          </a:p>
          <a:p>
            <a:pPr algn="ctr"/>
            <a:r>
              <a:rPr lang="uk-UA" sz="2800" b="1" i="0" dirty="0">
                <a:solidFill>
                  <a:srgbClr val="002060"/>
                </a:solidFill>
                <a:effectLst/>
                <a:latin typeface="Times New Roman" panose="02020603050405020304" pitchFamily="18" charset="0"/>
              </a:rPr>
              <a:t>буде здійснюватися </a:t>
            </a:r>
          </a:p>
          <a:p>
            <a:pPr algn="ctr"/>
            <a:r>
              <a:rPr lang="uk-UA" sz="2800" b="1" i="0" dirty="0">
                <a:solidFill>
                  <a:srgbClr val="002060"/>
                </a:solidFill>
                <a:effectLst/>
                <a:latin typeface="Times New Roman" panose="02020603050405020304" pitchFamily="18" charset="0"/>
              </a:rPr>
              <a:t>трьома етапами та за такими показниками:</a:t>
            </a:r>
            <a:endParaRPr lang="uk-UA" sz="2800" b="1" dirty="0">
              <a:solidFill>
                <a:srgbClr val="002060"/>
              </a:solidFill>
            </a:endParaRPr>
          </a:p>
        </p:txBody>
      </p:sp>
      <p:graphicFrame>
        <p:nvGraphicFramePr>
          <p:cNvPr id="3" name="Таблиця 2">
            <a:extLst>
              <a:ext uri="{FF2B5EF4-FFF2-40B4-BE49-F238E27FC236}">
                <a16:creationId xmlns:a16="http://schemas.microsoft.com/office/drawing/2014/main" id="{4E666B2C-2307-4F5A-A9C0-EF1C3C42055E}"/>
              </a:ext>
            </a:extLst>
          </p:cNvPr>
          <p:cNvGraphicFramePr>
            <a:graphicFrameLocks noGrp="1"/>
          </p:cNvGraphicFramePr>
          <p:nvPr>
            <p:extLst>
              <p:ext uri="{D42A27DB-BD31-4B8C-83A1-F6EECF244321}">
                <p14:modId xmlns:p14="http://schemas.microsoft.com/office/powerpoint/2010/main" val="3006175416"/>
              </p:ext>
            </p:extLst>
          </p:nvPr>
        </p:nvGraphicFramePr>
        <p:xfrm>
          <a:off x="127289" y="1823120"/>
          <a:ext cx="8889421" cy="4339519"/>
        </p:xfrm>
        <a:graphic>
          <a:graphicData uri="http://schemas.openxmlformats.org/drawingml/2006/table">
            <a:tbl>
              <a:tblPr>
                <a:tableStyleId>{E8B1032C-EA38-4F05-BA0D-38AFFFC7BED3}</a:tableStyleId>
              </a:tblPr>
              <a:tblGrid>
                <a:gridCol w="2376264">
                  <a:extLst>
                    <a:ext uri="{9D8B030D-6E8A-4147-A177-3AD203B41FA5}">
                      <a16:colId xmlns:a16="http://schemas.microsoft.com/office/drawing/2014/main" val="1210284619"/>
                    </a:ext>
                  </a:extLst>
                </a:gridCol>
                <a:gridCol w="2160240">
                  <a:extLst>
                    <a:ext uri="{9D8B030D-6E8A-4147-A177-3AD203B41FA5}">
                      <a16:colId xmlns:a16="http://schemas.microsoft.com/office/drawing/2014/main" val="416364040"/>
                    </a:ext>
                  </a:extLst>
                </a:gridCol>
                <a:gridCol w="2160240">
                  <a:extLst>
                    <a:ext uri="{9D8B030D-6E8A-4147-A177-3AD203B41FA5}">
                      <a16:colId xmlns:a16="http://schemas.microsoft.com/office/drawing/2014/main" val="3038556952"/>
                    </a:ext>
                  </a:extLst>
                </a:gridCol>
                <a:gridCol w="2192677">
                  <a:extLst>
                    <a:ext uri="{9D8B030D-6E8A-4147-A177-3AD203B41FA5}">
                      <a16:colId xmlns:a16="http://schemas.microsoft.com/office/drawing/2014/main" val="3668188144"/>
                    </a:ext>
                  </a:extLst>
                </a:gridCol>
              </a:tblGrid>
              <a:tr h="752347">
                <a:tc>
                  <a:txBody>
                    <a:bodyPr/>
                    <a:lstStyle/>
                    <a:p>
                      <a:pPr algn="ctr" fontAlgn="t"/>
                      <a:r>
                        <a:rPr lang="uk-UA" sz="2000" b="1" dirty="0">
                          <a:solidFill>
                            <a:srgbClr val="002060"/>
                          </a:solidFill>
                          <a:effectLst/>
                          <a:latin typeface="Times New Roman" panose="02020603050405020304" pitchFamily="18" charset="0"/>
                          <a:cs typeface="Times New Roman" panose="02020603050405020304" pitchFamily="18" charset="0"/>
                        </a:rPr>
                        <a:t>Показник</a:t>
                      </a:r>
                    </a:p>
                  </a:txBody>
                  <a:tcPr marL="5253" marR="5253" marT="5253" marB="5253" anchor="ctr"/>
                </a:tc>
                <a:tc>
                  <a:txBody>
                    <a:bodyPr/>
                    <a:lstStyle/>
                    <a:p>
                      <a:pPr algn="ctr" fontAlgn="t"/>
                      <a:r>
                        <a:rPr lang="en-US" sz="2000" b="1" dirty="0">
                          <a:solidFill>
                            <a:srgbClr val="002060"/>
                          </a:solidFill>
                          <a:effectLst/>
                          <a:latin typeface="Times New Roman" panose="02020603050405020304" pitchFamily="18" charset="0"/>
                          <a:cs typeface="Times New Roman" panose="02020603050405020304" pitchFamily="18" charset="0"/>
                        </a:rPr>
                        <a:t>I </a:t>
                      </a:r>
                      <a:r>
                        <a:rPr lang="uk-UA" sz="2000" b="1" dirty="0">
                          <a:solidFill>
                            <a:srgbClr val="002060"/>
                          </a:solidFill>
                          <a:effectLst/>
                          <a:latin typeface="Times New Roman" panose="02020603050405020304" pitchFamily="18" charset="0"/>
                          <a:cs typeface="Times New Roman" panose="02020603050405020304" pitchFamily="18" charset="0"/>
                        </a:rPr>
                        <a:t>етап</a:t>
                      </a:r>
                      <a:br>
                        <a:rPr lang="uk-UA" sz="2000" b="1" dirty="0">
                          <a:solidFill>
                            <a:srgbClr val="002060"/>
                          </a:solidFill>
                          <a:effectLst/>
                          <a:latin typeface="Times New Roman" panose="02020603050405020304" pitchFamily="18" charset="0"/>
                          <a:cs typeface="Times New Roman" panose="02020603050405020304" pitchFamily="18" charset="0"/>
                        </a:rPr>
                      </a:br>
                      <a:r>
                        <a:rPr lang="uk-UA" sz="2000" b="1" dirty="0">
                          <a:solidFill>
                            <a:srgbClr val="002060"/>
                          </a:solidFill>
                          <a:effectLst/>
                          <a:latin typeface="Times New Roman" panose="02020603050405020304" pitchFamily="18" charset="0"/>
                          <a:cs typeface="Times New Roman" panose="02020603050405020304" pitchFamily="18" charset="0"/>
                        </a:rPr>
                        <a:t>(2023-2025 роки)</a:t>
                      </a:r>
                    </a:p>
                  </a:txBody>
                  <a:tcPr marL="5253" marR="5253" marT="5253" marB="5253" anchor="ctr"/>
                </a:tc>
                <a:tc>
                  <a:txBody>
                    <a:bodyPr/>
                    <a:lstStyle/>
                    <a:p>
                      <a:pPr algn="ctr"/>
                      <a:r>
                        <a:rPr lang="en-US" sz="2000" b="1" dirty="0">
                          <a:solidFill>
                            <a:srgbClr val="002060"/>
                          </a:solidFill>
                          <a:effectLst/>
                          <a:latin typeface="Times New Roman" panose="02020603050405020304" pitchFamily="18" charset="0"/>
                          <a:cs typeface="Times New Roman" panose="02020603050405020304" pitchFamily="18" charset="0"/>
                        </a:rPr>
                        <a:t>II </a:t>
                      </a:r>
                      <a:r>
                        <a:rPr lang="uk-UA" sz="2000" b="1" dirty="0">
                          <a:solidFill>
                            <a:srgbClr val="002060"/>
                          </a:solidFill>
                          <a:effectLst/>
                          <a:latin typeface="Times New Roman" panose="02020603050405020304" pitchFamily="18" charset="0"/>
                          <a:cs typeface="Times New Roman" panose="02020603050405020304" pitchFamily="18" charset="0"/>
                        </a:rPr>
                        <a:t>етап</a:t>
                      </a:r>
                      <a:br>
                        <a:rPr lang="uk-UA" sz="2000" b="1" dirty="0">
                          <a:solidFill>
                            <a:srgbClr val="002060"/>
                          </a:solidFill>
                          <a:effectLst/>
                          <a:latin typeface="Times New Roman" panose="02020603050405020304" pitchFamily="18" charset="0"/>
                          <a:cs typeface="Times New Roman" panose="02020603050405020304" pitchFamily="18" charset="0"/>
                        </a:rPr>
                      </a:br>
                      <a:r>
                        <a:rPr lang="uk-UA" sz="2000" b="1" dirty="0">
                          <a:solidFill>
                            <a:srgbClr val="002060"/>
                          </a:solidFill>
                          <a:effectLst/>
                          <a:latin typeface="Times New Roman" panose="02020603050405020304" pitchFamily="18" charset="0"/>
                          <a:cs typeface="Times New Roman" panose="02020603050405020304" pitchFamily="18" charset="0"/>
                        </a:rPr>
                        <a:t>(2026-2028 роки)</a:t>
                      </a:r>
                      <a:endParaRPr lang="uk-UA" sz="2000" b="1" dirty="0">
                        <a:solidFill>
                          <a:srgbClr val="002060"/>
                        </a:solidFill>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a:r>
                        <a:rPr lang="ru-RU" sz="2000" b="1" dirty="0">
                          <a:solidFill>
                            <a:srgbClr val="002060"/>
                          </a:solidFill>
                          <a:effectLst/>
                          <a:latin typeface="Times New Roman" panose="02020603050405020304" pitchFamily="18" charset="0"/>
                          <a:cs typeface="Times New Roman" panose="02020603050405020304" pitchFamily="18" charset="0"/>
                        </a:rPr>
                        <a:t>III </a:t>
                      </a:r>
                      <a:r>
                        <a:rPr lang="uk-UA" sz="2000" b="1" noProof="0" dirty="0">
                          <a:solidFill>
                            <a:srgbClr val="002060"/>
                          </a:solidFill>
                          <a:effectLst/>
                          <a:latin typeface="Times New Roman" panose="02020603050405020304" pitchFamily="18" charset="0"/>
                          <a:cs typeface="Times New Roman" panose="02020603050405020304" pitchFamily="18" charset="0"/>
                        </a:rPr>
                        <a:t>етап</a:t>
                      </a:r>
                      <a:br>
                        <a:rPr lang="ru-RU" sz="2000" b="1" dirty="0">
                          <a:solidFill>
                            <a:srgbClr val="002060"/>
                          </a:solidFill>
                          <a:effectLst/>
                          <a:latin typeface="Times New Roman" panose="02020603050405020304" pitchFamily="18" charset="0"/>
                          <a:cs typeface="Times New Roman" panose="02020603050405020304" pitchFamily="18" charset="0"/>
                        </a:rPr>
                      </a:br>
                      <a:r>
                        <a:rPr lang="ru-RU" sz="2000" b="1" dirty="0">
                          <a:solidFill>
                            <a:srgbClr val="002060"/>
                          </a:solidFill>
                          <a:effectLst/>
                          <a:latin typeface="Times New Roman" panose="02020603050405020304" pitchFamily="18" charset="0"/>
                          <a:cs typeface="Times New Roman" panose="02020603050405020304" pitchFamily="18" charset="0"/>
                        </a:rPr>
                        <a:t>(2029- 2032 роки)</a:t>
                      </a:r>
                      <a:endParaRPr lang="uk-UA" sz="2000" b="1" dirty="0">
                        <a:solidFill>
                          <a:srgbClr val="002060"/>
                        </a:solidFill>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3668841398"/>
                  </a:ext>
                </a:extLst>
              </a:tr>
              <a:tr h="673002">
                <a:tc gridSpan="4">
                  <a:txBody>
                    <a:bodyPr/>
                    <a:lstStyle/>
                    <a:p>
                      <a:pPr algn="ctr" fontAlgn="t"/>
                      <a:r>
                        <a:rPr lang="uk-UA" sz="2200" b="1" noProof="0" dirty="0">
                          <a:solidFill>
                            <a:srgbClr val="0070C0"/>
                          </a:solidFill>
                          <a:effectLst/>
                          <a:latin typeface="Times New Roman" panose="02020603050405020304" pitchFamily="18" charset="0"/>
                          <a:cs typeface="Times New Roman" panose="02020603050405020304" pitchFamily="18" charset="0"/>
                        </a:rPr>
                        <a:t>За стратегічною ціллю «Книжковий ринок є конкурентоспроможним та задовольняє потреби споживачів, виробників та розповсюджувачів книжкового продукту»</a:t>
                      </a:r>
                    </a:p>
                  </a:txBody>
                  <a:tcPr marL="5253" marR="5253" marT="5253" marB="5253" anchor="ctr"/>
                </a:tc>
                <a:tc hMerge="1">
                  <a:txBody>
                    <a:bodyPr/>
                    <a:lstStyle/>
                    <a:p>
                      <a:endParaRPr lang="uk-UA"/>
                    </a:p>
                  </a:txBody>
                  <a:tcPr/>
                </a:tc>
                <a:tc hMerge="1">
                  <a:txBody>
                    <a:bodyPr/>
                    <a:lstStyle/>
                    <a:p>
                      <a:endParaRPr lang="uk-UA"/>
                    </a:p>
                  </a:txBody>
                  <a:tcPr/>
                </a:tc>
                <a:tc hMerge="1">
                  <a:txBody>
                    <a:bodyPr/>
                    <a:lstStyle/>
                    <a:p>
                      <a:pPr algn="ctr" fontAlgn="t"/>
                      <a:endParaRPr lang="uk-UA" sz="2000" noProof="0" dirty="0">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3957745887"/>
                  </a:ext>
                </a:extLst>
              </a:tr>
              <a:tr h="677898">
                <a:tc>
                  <a:txBody>
                    <a:bodyPr/>
                    <a:lstStyle/>
                    <a:p>
                      <a:pPr algn="ctr" fontAlgn="t"/>
                      <a:r>
                        <a:rPr lang="uk-UA" sz="2400" noProof="0" dirty="0">
                          <a:solidFill>
                            <a:srgbClr val="002060"/>
                          </a:solidFill>
                          <a:effectLst/>
                          <a:latin typeface="Times New Roman" panose="02020603050405020304" pitchFamily="18" charset="0"/>
                          <a:cs typeface="Times New Roman" panose="02020603050405020304" pitchFamily="18" charset="0"/>
                        </a:rPr>
                        <a:t>Кількість ринкових книжок на душу населення, які щороку видаються в Україні, одиниць</a:t>
                      </a:r>
                    </a:p>
                  </a:txBody>
                  <a:tcPr marL="5253" marR="5253" marT="5253" marB="5253" anchor="ctr"/>
                </a:tc>
                <a:tc>
                  <a:txBody>
                    <a:bodyPr/>
                    <a:lstStyle/>
                    <a:p>
                      <a:pPr algn="ctr" fontAlgn="t"/>
                      <a:r>
                        <a:rPr lang="uk-UA" sz="2400" dirty="0">
                          <a:solidFill>
                            <a:srgbClr val="002060"/>
                          </a:solidFill>
                          <a:effectLst/>
                          <a:latin typeface="Times New Roman" panose="02020603050405020304" pitchFamily="18" charset="0"/>
                          <a:cs typeface="Times New Roman" panose="02020603050405020304" pitchFamily="18" charset="0"/>
                        </a:rPr>
                        <a:t>0,25</a:t>
                      </a:r>
                      <a:endParaRPr lang="ru-RU" sz="240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fontAlgn="t"/>
                      <a:r>
                        <a:rPr lang="uk-UA" sz="2400" dirty="0">
                          <a:solidFill>
                            <a:srgbClr val="002060"/>
                          </a:solidFill>
                          <a:effectLst/>
                          <a:latin typeface="Times New Roman" panose="02020603050405020304" pitchFamily="18" charset="0"/>
                          <a:cs typeface="Times New Roman" panose="02020603050405020304" pitchFamily="18" charset="0"/>
                        </a:rPr>
                        <a:t>0,3</a:t>
                      </a:r>
                      <a:endParaRPr lang="ru-RU" sz="240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fontAlgn="t"/>
                      <a:r>
                        <a:rPr lang="uk-UA" sz="2400" dirty="0">
                          <a:solidFill>
                            <a:srgbClr val="002060"/>
                          </a:solidFill>
                          <a:effectLst/>
                          <a:latin typeface="Times New Roman" panose="02020603050405020304" pitchFamily="18" charset="0"/>
                          <a:cs typeface="Times New Roman" panose="02020603050405020304" pitchFamily="18" charset="0"/>
                        </a:rPr>
                        <a:t>0,5</a:t>
                      </a:r>
                      <a:endParaRPr lang="ru-RU" sz="240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785849716"/>
                  </a:ext>
                </a:extLst>
              </a:tr>
            </a:tbl>
          </a:graphicData>
        </a:graphic>
      </p:graphicFrame>
    </p:spTree>
    <p:extLst>
      <p:ext uri="{BB962C8B-B14F-4D97-AF65-F5344CB8AC3E}">
        <p14:creationId xmlns:p14="http://schemas.microsoft.com/office/powerpoint/2010/main" val="3866484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92B79888-53BB-436A-82A8-8F710009CCDB}"/>
              </a:ext>
            </a:extLst>
          </p:cNvPr>
          <p:cNvGraphicFramePr>
            <a:graphicFrameLocks noGrp="1"/>
          </p:cNvGraphicFramePr>
          <p:nvPr>
            <p:extLst>
              <p:ext uri="{D42A27DB-BD31-4B8C-83A1-F6EECF244321}">
                <p14:modId xmlns:p14="http://schemas.microsoft.com/office/powerpoint/2010/main" val="3304868033"/>
              </p:ext>
            </p:extLst>
          </p:nvPr>
        </p:nvGraphicFramePr>
        <p:xfrm>
          <a:off x="107504" y="259428"/>
          <a:ext cx="8928992" cy="6501540"/>
        </p:xfrm>
        <a:graphic>
          <a:graphicData uri="http://schemas.openxmlformats.org/drawingml/2006/table">
            <a:tbl>
              <a:tblPr>
                <a:tableStyleId>{E8B1032C-EA38-4F05-BA0D-38AFFFC7BED3}</a:tableStyleId>
              </a:tblPr>
              <a:tblGrid>
                <a:gridCol w="3659422">
                  <a:extLst>
                    <a:ext uri="{9D8B030D-6E8A-4147-A177-3AD203B41FA5}">
                      <a16:colId xmlns:a16="http://schemas.microsoft.com/office/drawing/2014/main" val="683190745"/>
                    </a:ext>
                  </a:extLst>
                </a:gridCol>
                <a:gridCol w="1756524">
                  <a:extLst>
                    <a:ext uri="{9D8B030D-6E8A-4147-A177-3AD203B41FA5}">
                      <a16:colId xmlns:a16="http://schemas.microsoft.com/office/drawing/2014/main" val="1710784489"/>
                    </a:ext>
                  </a:extLst>
                </a:gridCol>
                <a:gridCol w="1902900">
                  <a:extLst>
                    <a:ext uri="{9D8B030D-6E8A-4147-A177-3AD203B41FA5}">
                      <a16:colId xmlns:a16="http://schemas.microsoft.com/office/drawing/2014/main" val="1601951938"/>
                    </a:ext>
                  </a:extLst>
                </a:gridCol>
                <a:gridCol w="1610146">
                  <a:extLst>
                    <a:ext uri="{9D8B030D-6E8A-4147-A177-3AD203B41FA5}">
                      <a16:colId xmlns:a16="http://schemas.microsoft.com/office/drawing/2014/main" val="370075544"/>
                    </a:ext>
                  </a:extLst>
                </a:gridCol>
              </a:tblGrid>
              <a:tr h="752347">
                <a:tc>
                  <a:txBody>
                    <a:bodyPr/>
                    <a:lstStyle/>
                    <a:p>
                      <a:pPr algn="ctr" fontAlgn="t"/>
                      <a:r>
                        <a:rPr lang="uk-UA" sz="2000" b="1" dirty="0">
                          <a:solidFill>
                            <a:srgbClr val="002060"/>
                          </a:solidFill>
                          <a:effectLst/>
                          <a:latin typeface="Times New Roman" panose="02020603050405020304" pitchFamily="18" charset="0"/>
                          <a:cs typeface="Times New Roman" panose="02020603050405020304" pitchFamily="18" charset="0"/>
                        </a:rPr>
                        <a:t>Показник</a:t>
                      </a:r>
                    </a:p>
                  </a:txBody>
                  <a:tcPr marL="5253" marR="5253" marT="5253" marB="5253" anchor="ctr"/>
                </a:tc>
                <a:tc>
                  <a:txBody>
                    <a:bodyPr/>
                    <a:lstStyle/>
                    <a:p>
                      <a:pPr algn="ctr" fontAlgn="t"/>
                      <a:r>
                        <a:rPr lang="en-US" sz="2000" b="1" dirty="0">
                          <a:solidFill>
                            <a:srgbClr val="002060"/>
                          </a:solidFill>
                          <a:effectLst/>
                          <a:latin typeface="Times New Roman" panose="02020603050405020304" pitchFamily="18" charset="0"/>
                          <a:cs typeface="Times New Roman" panose="02020603050405020304" pitchFamily="18" charset="0"/>
                        </a:rPr>
                        <a:t>I </a:t>
                      </a:r>
                      <a:r>
                        <a:rPr lang="uk-UA" sz="2000" b="1" dirty="0">
                          <a:solidFill>
                            <a:srgbClr val="002060"/>
                          </a:solidFill>
                          <a:effectLst/>
                          <a:latin typeface="Times New Roman" panose="02020603050405020304" pitchFamily="18" charset="0"/>
                          <a:cs typeface="Times New Roman" panose="02020603050405020304" pitchFamily="18" charset="0"/>
                        </a:rPr>
                        <a:t>етап</a:t>
                      </a:r>
                      <a:br>
                        <a:rPr lang="uk-UA" sz="2000" b="1" dirty="0">
                          <a:solidFill>
                            <a:srgbClr val="002060"/>
                          </a:solidFill>
                          <a:effectLst/>
                          <a:latin typeface="Times New Roman" panose="02020603050405020304" pitchFamily="18" charset="0"/>
                          <a:cs typeface="Times New Roman" panose="02020603050405020304" pitchFamily="18" charset="0"/>
                        </a:rPr>
                      </a:br>
                      <a:r>
                        <a:rPr lang="uk-UA" sz="2000" b="1" dirty="0">
                          <a:solidFill>
                            <a:srgbClr val="002060"/>
                          </a:solidFill>
                          <a:effectLst/>
                          <a:latin typeface="Times New Roman" panose="02020603050405020304" pitchFamily="18" charset="0"/>
                          <a:cs typeface="Times New Roman" panose="02020603050405020304" pitchFamily="18" charset="0"/>
                        </a:rPr>
                        <a:t>(2023-2025 роки)</a:t>
                      </a:r>
                    </a:p>
                  </a:txBody>
                  <a:tcPr marL="5253" marR="5253" marT="5253" marB="5253" anchor="ctr"/>
                </a:tc>
                <a:tc>
                  <a:txBody>
                    <a:bodyPr/>
                    <a:lstStyle/>
                    <a:p>
                      <a:pPr algn="ctr"/>
                      <a:r>
                        <a:rPr lang="en-US" sz="2000" b="1" dirty="0">
                          <a:solidFill>
                            <a:srgbClr val="002060"/>
                          </a:solidFill>
                          <a:effectLst/>
                          <a:latin typeface="Times New Roman" panose="02020603050405020304" pitchFamily="18" charset="0"/>
                          <a:cs typeface="Times New Roman" panose="02020603050405020304" pitchFamily="18" charset="0"/>
                        </a:rPr>
                        <a:t>II </a:t>
                      </a:r>
                      <a:r>
                        <a:rPr lang="uk-UA" sz="2000" b="1" dirty="0">
                          <a:solidFill>
                            <a:srgbClr val="002060"/>
                          </a:solidFill>
                          <a:effectLst/>
                          <a:latin typeface="Times New Roman" panose="02020603050405020304" pitchFamily="18" charset="0"/>
                          <a:cs typeface="Times New Roman" panose="02020603050405020304" pitchFamily="18" charset="0"/>
                        </a:rPr>
                        <a:t>етап</a:t>
                      </a:r>
                      <a:br>
                        <a:rPr lang="uk-UA" sz="2000" b="1" dirty="0">
                          <a:solidFill>
                            <a:srgbClr val="002060"/>
                          </a:solidFill>
                          <a:effectLst/>
                          <a:latin typeface="Times New Roman" panose="02020603050405020304" pitchFamily="18" charset="0"/>
                          <a:cs typeface="Times New Roman" panose="02020603050405020304" pitchFamily="18" charset="0"/>
                        </a:rPr>
                      </a:br>
                      <a:r>
                        <a:rPr lang="uk-UA" sz="2000" b="1" dirty="0">
                          <a:solidFill>
                            <a:srgbClr val="002060"/>
                          </a:solidFill>
                          <a:effectLst/>
                          <a:latin typeface="Times New Roman" panose="02020603050405020304" pitchFamily="18" charset="0"/>
                          <a:cs typeface="Times New Roman" panose="02020603050405020304" pitchFamily="18" charset="0"/>
                        </a:rPr>
                        <a:t>(2026-2028 роки)</a:t>
                      </a:r>
                      <a:endParaRPr lang="uk-UA" sz="2000" b="1" dirty="0">
                        <a:solidFill>
                          <a:srgbClr val="002060"/>
                        </a:solidFill>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a:r>
                        <a:rPr lang="ru-RU" sz="2000" b="1" dirty="0">
                          <a:solidFill>
                            <a:srgbClr val="002060"/>
                          </a:solidFill>
                          <a:effectLst/>
                          <a:latin typeface="Times New Roman" panose="02020603050405020304" pitchFamily="18" charset="0"/>
                          <a:cs typeface="Times New Roman" panose="02020603050405020304" pitchFamily="18" charset="0"/>
                        </a:rPr>
                        <a:t>III </a:t>
                      </a:r>
                      <a:r>
                        <a:rPr lang="uk-UA" sz="2000" b="1" noProof="0" dirty="0">
                          <a:solidFill>
                            <a:srgbClr val="002060"/>
                          </a:solidFill>
                          <a:effectLst/>
                          <a:latin typeface="Times New Roman" panose="02020603050405020304" pitchFamily="18" charset="0"/>
                          <a:cs typeface="Times New Roman" panose="02020603050405020304" pitchFamily="18" charset="0"/>
                        </a:rPr>
                        <a:t>етап</a:t>
                      </a:r>
                      <a:br>
                        <a:rPr lang="ru-RU" sz="2000" b="1" dirty="0">
                          <a:solidFill>
                            <a:srgbClr val="002060"/>
                          </a:solidFill>
                          <a:effectLst/>
                          <a:latin typeface="Times New Roman" panose="02020603050405020304" pitchFamily="18" charset="0"/>
                          <a:cs typeface="Times New Roman" panose="02020603050405020304" pitchFamily="18" charset="0"/>
                        </a:rPr>
                      </a:br>
                      <a:r>
                        <a:rPr lang="ru-RU" sz="2000" b="1" dirty="0">
                          <a:solidFill>
                            <a:srgbClr val="002060"/>
                          </a:solidFill>
                          <a:effectLst/>
                          <a:latin typeface="Times New Roman" panose="02020603050405020304" pitchFamily="18" charset="0"/>
                          <a:cs typeface="Times New Roman" panose="02020603050405020304" pitchFamily="18" charset="0"/>
                        </a:rPr>
                        <a:t>(2029- 2032 роки)</a:t>
                      </a:r>
                      <a:endParaRPr lang="uk-UA" sz="2000" b="1" dirty="0">
                        <a:solidFill>
                          <a:srgbClr val="002060"/>
                        </a:solidFill>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725164551"/>
                  </a:ext>
                </a:extLst>
              </a:tr>
              <a:tr h="673002">
                <a:tc gridSpan="4">
                  <a:txBody>
                    <a:bodyPr/>
                    <a:lstStyle/>
                    <a:p>
                      <a:pPr algn="ctr" fontAlgn="t"/>
                      <a:r>
                        <a:rPr lang="uk-UA" sz="2200" b="1" i="0" kern="1200" noProof="0" dirty="0">
                          <a:solidFill>
                            <a:srgbClr val="0070C0"/>
                          </a:solidFill>
                          <a:effectLst/>
                          <a:latin typeface="Times New Roman" panose="02020603050405020304" pitchFamily="18" charset="0"/>
                          <a:ea typeface="+mn-ea"/>
                          <a:cs typeface="Times New Roman" panose="02020603050405020304" pitchFamily="18" charset="0"/>
                        </a:rPr>
                        <a:t>За стратегічною ціллю</a:t>
                      </a:r>
                    </a:p>
                    <a:p>
                      <a:pPr algn="ctr" fontAlgn="t"/>
                      <a:r>
                        <a:rPr lang="uk-UA" sz="2200" b="1" i="0" kern="1200" noProof="0" dirty="0">
                          <a:solidFill>
                            <a:srgbClr val="002060"/>
                          </a:solidFill>
                          <a:effectLst/>
                          <a:latin typeface="Times New Roman" panose="02020603050405020304" pitchFamily="18" charset="0"/>
                          <a:ea typeface="+mn-ea"/>
                          <a:cs typeface="Times New Roman" panose="02020603050405020304" pitchFamily="18" charset="0"/>
                        </a:rPr>
                        <a:t> «Читач має доступ до легальної книжкової продукції»</a:t>
                      </a:r>
                      <a:endParaRPr lang="uk-UA" sz="2200" b="1" noProof="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tc hMerge="1">
                  <a:txBody>
                    <a:bodyPr/>
                    <a:lstStyle/>
                    <a:p>
                      <a:endParaRPr lang="uk-UA"/>
                    </a:p>
                  </a:txBody>
                  <a:tcPr/>
                </a:tc>
                <a:tc hMerge="1">
                  <a:txBody>
                    <a:bodyPr/>
                    <a:lstStyle/>
                    <a:p>
                      <a:endParaRPr lang="uk-UA"/>
                    </a:p>
                  </a:txBody>
                  <a:tcPr/>
                </a:tc>
                <a:tc hMerge="1">
                  <a:txBody>
                    <a:bodyPr/>
                    <a:lstStyle/>
                    <a:p>
                      <a:pPr algn="ctr" fontAlgn="t"/>
                      <a:endParaRPr lang="uk-UA" sz="2800" noProof="0" dirty="0">
                        <a:solidFill>
                          <a:srgbClr val="0070C0"/>
                        </a:solidFill>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573822838"/>
                  </a:ext>
                </a:extLst>
              </a:tr>
              <a:tr h="677898">
                <a:tc>
                  <a:txBody>
                    <a:bodyPr/>
                    <a:lstStyle/>
                    <a:p>
                      <a:pPr algn="ctr" fontAlgn="t"/>
                      <a:r>
                        <a:rPr lang="uk-UA" sz="2100" noProof="0" dirty="0">
                          <a:solidFill>
                            <a:srgbClr val="0070C0"/>
                          </a:solidFill>
                          <a:effectLst/>
                          <a:latin typeface="Times New Roman" panose="02020603050405020304" pitchFamily="18" charset="0"/>
                          <a:cs typeface="Times New Roman" panose="02020603050405020304" pitchFamily="18" charset="0"/>
                        </a:rPr>
                        <a:t>Частка респондентів, що обирають українську мову для читання книг, відсотків</a:t>
                      </a:r>
                    </a:p>
                  </a:txBody>
                  <a:tcPr marL="9525" marR="9525" marT="9525" marB="9525"/>
                </a:tc>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42</a:t>
                      </a:r>
                    </a:p>
                  </a:txBody>
                  <a:tcPr marL="9525" marR="9525" marT="9525" marB="9525"/>
                </a:tc>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47</a:t>
                      </a:r>
                    </a:p>
                  </a:txBody>
                  <a:tcPr marL="9525" marR="9525" marT="9525" marB="9525"/>
                </a:tc>
                <a:tc>
                  <a:txBody>
                    <a:bodyPr/>
                    <a:lstStyle/>
                    <a:p>
                      <a:pPr algn="ctr"/>
                      <a:r>
                        <a:rPr lang="uk-UA" sz="2100" dirty="0">
                          <a:solidFill>
                            <a:srgbClr val="0070C0"/>
                          </a:solidFill>
                          <a:effectLst/>
                          <a:latin typeface="Times New Roman" panose="02020603050405020304" pitchFamily="18" charset="0"/>
                          <a:cs typeface="Times New Roman" panose="02020603050405020304" pitchFamily="18" charset="0"/>
                        </a:rPr>
                        <a:t>57</a:t>
                      </a:r>
                      <a:endParaRPr lang="uk-UA" sz="2100" dirty="0">
                        <a:solidFill>
                          <a:srgbClr val="0070C0"/>
                        </a:solidFill>
                        <a:latin typeface="Times New Roman" panose="02020603050405020304" pitchFamily="18" charset="0"/>
                        <a:cs typeface="Times New Roman" panose="02020603050405020304" pitchFamily="18" charset="0"/>
                      </a:endParaRPr>
                    </a:p>
                  </a:txBody>
                  <a:tcPr marL="9525" marR="9525" marT="9525" marB="9525"/>
                </a:tc>
                <a:extLst>
                  <a:ext uri="{0D108BD9-81ED-4DB2-BD59-A6C34878D82A}">
                    <a16:rowId xmlns:a16="http://schemas.microsoft.com/office/drawing/2014/main" val="713765396"/>
                  </a:ext>
                </a:extLst>
              </a:tr>
              <a:tr h="677898">
                <a:tc>
                  <a:txBody>
                    <a:bodyPr/>
                    <a:lstStyle/>
                    <a:p>
                      <a:pPr algn="ctr" fontAlgn="t"/>
                      <a:r>
                        <a:rPr lang="uk-UA" sz="2100" noProof="0" dirty="0">
                          <a:solidFill>
                            <a:srgbClr val="0070C0"/>
                          </a:solidFill>
                          <a:effectLst/>
                          <a:latin typeface="Times New Roman" panose="02020603050405020304" pitchFamily="18" charset="0"/>
                          <a:cs typeface="Times New Roman" panose="02020603050405020304" pitchFamily="18" charset="0"/>
                        </a:rPr>
                        <a:t>Кількість книгарень і точок продажу книг, що функціонують в Україні, одиниць</a:t>
                      </a:r>
                    </a:p>
                  </a:txBody>
                  <a:tcPr marL="9525" marR="9525" marT="9525" marB="9525"/>
                </a:tc>
                <a:tc>
                  <a:txBody>
                    <a:bodyPr/>
                    <a:lstStyle/>
                    <a:p>
                      <a:pPr algn="ctr" fontAlgn="t"/>
                      <a:r>
                        <a:rPr lang="uk-UA" sz="2100">
                          <a:solidFill>
                            <a:srgbClr val="0070C0"/>
                          </a:solidFill>
                          <a:effectLst/>
                          <a:latin typeface="Times New Roman" panose="02020603050405020304" pitchFamily="18" charset="0"/>
                          <a:cs typeface="Times New Roman" panose="02020603050405020304" pitchFamily="18" charset="0"/>
                        </a:rPr>
                        <a:t>130</a:t>
                      </a:r>
                    </a:p>
                  </a:txBody>
                  <a:tcPr marL="9525" marR="9525" marT="9525" marB="9525"/>
                </a:tc>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140</a:t>
                      </a:r>
                    </a:p>
                  </a:txBody>
                  <a:tcPr marL="9525" marR="9525" marT="9525" marB="9525"/>
                </a:tc>
                <a:tc>
                  <a:txBody>
                    <a:bodyPr/>
                    <a:lstStyle/>
                    <a:p>
                      <a:pPr algn="ctr"/>
                      <a:r>
                        <a:rPr lang="uk-UA" sz="2100" dirty="0">
                          <a:solidFill>
                            <a:srgbClr val="0070C0"/>
                          </a:solidFill>
                          <a:effectLst/>
                          <a:latin typeface="Times New Roman" panose="02020603050405020304" pitchFamily="18" charset="0"/>
                          <a:cs typeface="Times New Roman" panose="02020603050405020304" pitchFamily="18" charset="0"/>
                        </a:rPr>
                        <a:t>200</a:t>
                      </a:r>
                      <a:endParaRPr lang="uk-UA" sz="2100" dirty="0">
                        <a:solidFill>
                          <a:srgbClr val="0070C0"/>
                        </a:solidFill>
                        <a:latin typeface="Times New Roman" panose="02020603050405020304" pitchFamily="18" charset="0"/>
                        <a:cs typeface="Times New Roman" panose="02020603050405020304" pitchFamily="18" charset="0"/>
                      </a:endParaRPr>
                    </a:p>
                  </a:txBody>
                  <a:tcPr marL="9525" marR="9525" marT="9525" marB="9525"/>
                </a:tc>
                <a:extLst>
                  <a:ext uri="{0D108BD9-81ED-4DB2-BD59-A6C34878D82A}">
                    <a16:rowId xmlns:a16="http://schemas.microsoft.com/office/drawing/2014/main" val="683803649"/>
                  </a:ext>
                </a:extLst>
              </a:tr>
              <a:tr h="677898">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Частка відновлених бібліотечних закладів, які було зруйновано або пошкоджено внаслідок збройної агресії Російської Федерації проти України, відсотків</a:t>
                      </a:r>
                    </a:p>
                  </a:txBody>
                  <a:tcPr marL="9525" marR="9525" marT="9525" marB="9525"/>
                </a:tc>
                <a:tc>
                  <a:txBody>
                    <a:bodyPr/>
                    <a:lstStyle/>
                    <a:p>
                      <a:pPr algn="ctr" fontAlgn="t"/>
                      <a:r>
                        <a:rPr lang="uk-UA" sz="2100">
                          <a:solidFill>
                            <a:srgbClr val="0070C0"/>
                          </a:solidFill>
                          <a:effectLst/>
                          <a:latin typeface="Times New Roman" panose="02020603050405020304" pitchFamily="18" charset="0"/>
                          <a:cs typeface="Times New Roman" panose="02020603050405020304" pitchFamily="18" charset="0"/>
                        </a:rPr>
                        <a:t>15</a:t>
                      </a:r>
                    </a:p>
                  </a:txBody>
                  <a:tcPr marL="9525" marR="9525" marT="9525" marB="9525"/>
                </a:tc>
                <a:tc>
                  <a:txBody>
                    <a:bodyPr/>
                    <a:lstStyle/>
                    <a:p>
                      <a:pPr algn="ctr" fontAlgn="t"/>
                      <a:r>
                        <a:rPr lang="uk-UA" sz="2100">
                          <a:solidFill>
                            <a:srgbClr val="0070C0"/>
                          </a:solidFill>
                          <a:effectLst/>
                          <a:latin typeface="Times New Roman" panose="02020603050405020304" pitchFamily="18" charset="0"/>
                          <a:cs typeface="Times New Roman" panose="02020603050405020304" pitchFamily="18" charset="0"/>
                        </a:rPr>
                        <a:t>45</a:t>
                      </a:r>
                      <a:endParaRPr lang="uk-UA" sz="21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tc>
                <a:tc>
                  <a:txBody>
                    <a:bodyPr/>
                    <a:lstStyle/>
                    <a:p>
                      <a:pPr algn="ctr"/>
                      <a:r>
                        <a:rPr lang="uk-UA" sz="2100" dirty="0">
                          <a:solidFill>
                            <a:srgbClr val="0070C0"/>
                          </a:solidFill>
                          <a:effectLst/>
                          <a:latin typeface="Times New Roman" panose="02020603050405020304" pitchFamily="18" charset="0"/>
                          <a:cs typeface="Times New Roman" panose="02020603050405020304" pitchFamily="18" charset="0"/>
                        </a:rPr>
                        <a:t>90</a:t>
                      </a:r>
                      <a:endParaRPr lang="uk-UA" sz="2100" dirty="0">
                        <a:solidFill>
                          <a:srgbClr val="0070C0"/>
                        </a:solidFill>
                        <a:latin typeface="Times New Roman" panose="02020603050405020304" pitchFamily="18" charset="0"/>
                        <a:cs typeface="Times New Roman" panose="02020603050405020304" pitchFamily="18" charset="0"/>
                      </a:endParaRPr>
                    </a:p>
                  </a:txBody>
                  <a:tcPr marL="9525" marR="9525" marT="9525" marB="9525"/>
                </a:tc>
                <a:extLst>
                  <a:ext uri="{0D108BD9-81ED-4DB2-BD59-A6C34878D82A}">
                    <a16:rowId xmlns:a16="http://schemas.microsoft.com/office/drawing/2014/main" val="481890610"/>
                  </a:ext>
                </a:extLst>
              </a:tr>
              <a:tr h="677898">
                <a:tc>
                  <a:txBody>
                    <a:bodyPr/>
                    <a:lstStyle/>
                    <a:p>
                      <a:pPr algn="ctr" fontAlgn="t"/>
                      <a:r>
                        <a:rPr lang="ru-RU" sz="2100">
                          <a:solidFill>
                            <a:srgbClr val="0070C0"/>
                          </a:solidFill>
                          <a:effectLst/>
                          <a:latin typeface="Times New Roman" panose="02020603050405020304" pitchFamily="18" charset="0"/>
                          <a:cs typeface="Times New Roman" panose="02020603050405020304" pitchFamily="18" charset="0"/>
                        </a:rPr>
                        <a:t>Щорічне оновлення фондів публічних бібліотек, відсотків</a:t>
                      </a:r>
                    </a:p>
                  </a:txBody>
                  <a:tcPr marL="9525" marR="9525" marT="9525" marB="9525"/>
                </a:tc>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0,1</a:t>
                      </a:r>
                    </a:p>
                  </a:txBody>
                  <a:tcPr marL="9525" marR="9525" marT="9525" marB="9525"/>
                </a:tc>
                <a:tc>
                  <a:txBody>
                    <a:bodyPr/>
                    <a:lstStyle/>
                    <a:p>
                      <a:pPr algn="ctr" fontAlgn="t"/>
                      <a:r>
                        <a:rPr lang="uk-UA" sz="2100" dirty="0">
                          <a:solidFill>
                            <a:srgbClr val="0070C0"/>
                          </a:solidFill>
                          <a:effectLst/>
                          <a:latin typeface="Times New Roman" panose="02020603050405020304" pitchFamily="18" charset="0"/>
                          <a:cs typeface="Times New Roman" panose="02020603050405020304" pitchFamily="18" charset="0"/>
                        </a:rPr>
                        <a:t>1</a:t>
                      </a:r>
                    </a:p>
                  </a:txBody>
                  <a:tcPr marL="9525" marR="9525" marT="9525" marB="9525"/>
                </a:tc>
                <a:tc>
                  <a:txBody>
                    <a:bodyPr/>
                    <a:lstStyle/>
                    <a:p>
                      <a:pPr algn="ctr"/>
                      <a:r>
                        <a:rPr lang="uk-UA" sz="2100" dirty="0">
                          <a:solidFill>
                            <a:srgbClr val="0070C0"/>
                          </a:solidFill>
                          <a:effectLst/>
                          <a:latin typeface="Times New Roman" panose="02020603050405020304" pitchFamily="18" charset="0"/>
                          <a:cs typeface="Times New Roman" panose="02020603050405020304" pitchFamily="18" charset="0"/>
                        </a:rPr>
                        <a:t>2</a:t>
                      </a:r>
                      <a:endParaRPr lang="uk-UA" sz="2100" dirty="0">
                        <a:solidFill>
                          <a:srgbClr val="0070C0"/>
                        </a:solidFill>
                        <a:latin typeface="Times New Roman" panose="02020603050405020304" pitchFamily="18" charset="0"/>
                        <a:cs typeface="Times New Roman" panose="02020603050405020304" pitchFamily="18" charset="0"/>
                      </a:endParaRPr>
                    </a:p>
                  </a:txBody>
                  <a:tcPr marL="9525" marR="9525" marT="9525" marB="9525"/>
                </a:tc>
                <a:extLst>
                  <a:ext uri="{0D108BD9-81ED-4DB2-BD59-A6C34878D82A}">
                    <a16:rowId xmlns:a16="http://schemas.microsoft.com/office/drawing/2014/main" val="3121783614"/>
                  </a:ext>
                </a:extLst>
              </a:tr>
            </a:tbl>
          </a:graphicData>
        </a:graphic>
      </p:graphicFrame>
      <p:sp>
        <p:nvSpPr>
          <p:cNvPr id="4" name="TextBox 3">
            <a:extLst>
              <a:ext uri="{FF2B5EF4-FFF2-40B4-BE49-F238E27FC236}">
                <a16:creationId xmlns:a16="http://schemas.microsoft.com/office/drawing/2014/main" id="{B412EAAD-C633-47EF-A95D-168A053BF1D4}"/>
              </a:ext>
            </a:extLst>
          </p:cNvPr>
          <p:cNvSpPr txBox="1"/>
          <p:nvPr/>
        </p:nvSpPr>
        <p:spPr>
          <a:xfrm>
            <a:off x="1763688" y="-103970"/>
            <a:ext cx="4578926" cy="430887"/>
          </a:xfrm>
          <a:prstGeom prst="rect">
            <a:avLst/>
          </a:prstGeom>
          <a:noFill/>
        </p:spPr>
        <p:txBody>
          <a:bodyPr wrap="square">
            <a:spAutoFit/>
          </a:bodyPr>
          <a:lstStyle/>
          <a:p>
            <a:pPr algn="ctr"/>
            <a:r>
              <a:rPr lang="uk-UA" sz="2200" b="1" i="0" dirty="0">
                <a:solidFill>
                  <a:srgbClr val="002060"/>
                </a:solidFill>
                <a:effectLst/>
                <a:latin typeface="Times New Roman" panose="02020603050405020304" pitchFamily="18" charset="0"/>
              </a:rPr>
              <a:t>Досягнення стратегічних цілей </a:t>
            </a:r>
          </a:p>
        </p:txBody>
      </p:sp>
    </p:spTree>
    <p:extLst>
      <p:ext uri="{BB962C8B-B14F-4D97-AF65-F5344CB8AC3E}">
        <p14:creationId xmlns:p14="http://schemas.microsoft.com/office/powerpoint/2010/main" val="2195966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710764A2-BC71-474B-816D-430DFEA66D6C}"/>
              </a:ext>
            </a:extLst>
          </p:cNvPr>
          <p:cNvGraphicFramePr>
            <a:graphicFrameLocks noGrp="1"/>
          </p:cNvGraphicFramePr>
          <p:nvPr>
            <p:extLst>
              <p:ext uri="{D42A27DB-BD31-4B8C-83A1-F6EECF244321}">
                <p14:modId xmlns:p14="http://schemas.microsoft.com/office/powerpoint/2010/main" val="1482419821"/>
              </p:ext>
            </p:extLst>
          </p:nvPr>
        </p:nvGraphicFramePr>
        <p:xfrm>
          <a:off x="179512" y="1484784"/>
          <a:ext cx="8784975" cy="3514782"/>
        </p:xfrm>
        <a:graphic>
          <a:graphicData uri="http://schemas.openxmlformats.org/drawingml/2006/table">
            <a:tbl>
              <a:tblPr>
                <a:tableStyleId>{E8B1032C-EA38-4F05-BA0D-38AFFFC7BED3}</a:tableStyleId>
              </a:tblPr>
              <a:tblGrid>
                <a:gridCol w="2592288">
                  <a:extLst>
                    <a:ext uri="{9D8B030D-6E8A-4147-A177-3AD203B41FA5}">
                      <a16:colId xmlns:a16="http://schemas.microsoft.com/office/drawing/2014/main" val="1557445715"/>
                    </a:ext>
                  </a:extLst>
                </a:gridCol>
                <a:gridCol w="2376263">
                  <a:extLst>
                    <a:ext uri="{9D8B030D-6E8A-4147-A177-3AD203B41FA5}">
                      <a16:colId xmlns:a16="http://schemas.microsoft.com/office/drawing/2014/main" val="1261436045"/>
                    </a:ext>
                  </a:extLst>
                </a:gridCol>
                <a:gridCol w="1728193">
                  <a:extLst>
                    <a:ext uri="{9D8B030D-6E8A-4147-A177-3AD203B41FA5}">
                      <a16:colId xmlns:a16="http://schemas.microsoft.com/office/drawing/2014/main" val="180082177"/>
                    </a:ext>
                  </a:extLst>
                </a:gridCol>
                <a:gridCol w="2088231">
                  <a:extLst>
                    <a:ext uri="{9D8B030D-6E8A-4147-A177-3AD203B41FA5}">
                      <a16:colId xmlns:a16="http://schemas.microsoft.com/office/drawing/2014/main" val="3372785986"/>
                    </a:ext>
                  </a:extLst>
                </a:gridCol>
              </a:tblGrid>
              <a:tr h="752347">
                <a:tc>
                  <a:txBody>
                    <a:bodyPr/>
                    <a:lstStyle/>
                    <a:p>
                      <a:pPr algn="ctr" fontAlgn="t"/>
                      <a:r>
                        <a:rPr lang="uk-UA" sz="2000" dirty="0">
                          <a:solidFill>
                            <a:schemeClr val="accent2"/>
                          </a:solidFill>
                          <a:effectLst/>
                          <a:latin typeface="Times New Roman" panose="02020603050405020304" pitchFamily="18" charset="0"/>
                          <a:cs typeface="Times New Roman" panose="02020603050405020304" pitchFamily="18" charset="0"/>
                        </a:rPr>
                        <a:t>Показник</a:t>
                      </a:r>
                    </a:p>
                  </a:txBody>
                  <a:tcPr marL="5253" marR="5253" marT="5253" marB="5253" anchor="ctr"/>
                </a:tc>
                <a:tc>
                  <a:txBody>
                    <a:bodyPr/>
                    <a:lstStyle/>
                    <a:p>
                      <a:pPr algn="ctr" fontAlgn="t"/>
                      <a:r>
                        <a:rPr lang="en-US" sz="2000" dirty="0">
                          <a:solidFill>
                            <a:schemeClr val="accent2"/>
                          </a:solidFill>
                          <a:effectLst/>
                          <a:latin typeface="Times New Roman" panose="02020603050405020304" pitchFamily="18" charset="0"/>
                          <a:cs typeface="Times New Roman" panose="02020603050405020304" pitchFamily="18" charset="0"/>
                        </a:rPr>
                        <a:t>I </a:t>
                      </a:r>
                      <a:r>
                        <a:rPr lang="uk-UA" sz="2000" dirty="0">
                          <a:solidFill>
                            <a:schemeClr val="accent2"/>
                          </a:solidFill>
                          <a:effectLst/>
                          <a:latin typeface="Times New Roman" panose="02020603050405020304" pitchFamily="18" charset="0"/>
                          <a:cs typeface="Times New Roman" panose="02020603050405020304" pitchFamily="18" charset="0"/>
                        </a:rPr>
                        <a:t>етап</a:t>
                      </a:r>
                      <a:br>
                        <a:rPr lang="uk-UA" sz="2000" dirty="0">
                          <a:solidFill>
                            <a:schemeClr val="accent2"/>
                          </a:solidFill>
                          <a:effectLst/>
                          <a:latin typeface="Times New Roman" panose="02020603050405020304" pitchFamily="18" charset="0"/>
                          <a:cs typeface="Times New Roman" panose="02020603050405020304" pitchFamily="18" charset="0"/>
                        </a:rPr>
                      </a:br>
                      <a:r>
                        <a:rPr lang="uk-UA" sz="2000" dirty="0">
                          <a:solidFill>
                            <a:schemeClr val="accent2"/>
                          </a:solidFill>
                          <a:effectLst/>
                          <a:latin typeface="Times New Roman" panose="02020603050405020304" pitchFamily="18" charset="0"/>
                          <a:cs typeface="Times New Roman" panose="02020603050405020304" pitchFamily="18" charset="0"/>
                        </a:rPr>
                        <a:t>(2023-2025 роки)</a:t>
                      </a:r>
                    </a:p>
                  </a:txBody>
                  <a:tcPr marL="5253" marR="5253" marT="5253" marB="5253" anchor="ctr"/>
                </a:tc>
                <a:tc>
                  <a:txBody>
                    <a:bodyPr/>
                    <a:lstStyle/>
                    <a:p>
                      <a:pPr algn="ctr"/>
                      <a:r>
                        <a:rPr lang="en-US" sz="2000" dirty="0">
                          <a:solidFill>
                            <a:schemeClr val="accent2"/>
                          </a:solidFill>
                          <a:effectLst/>
                          <a:latin typeface="Times New Roman" panose="02020603050405020304" pitchFamily="18" charset="0"/>
                          <a:cs typeface="Times New Roman" panose="02020603050405020304" pitchFamily="18" charset="0"/>
                        </a:rPr>
                        <a:t>II </a:t>
                      </a:r>
                      <a:r>
                        <a:rPr lang="uk-UA" sz="2000" dirty="0">
                          <a:solidFill>
                            <a:schemeClr val="accent2"/>
                          </a:solidFill>
                          <a:effectLst/>
                          <a:latin typeface="Times New Roman" panose="02020603050405020304" pitchFamily="18" charset="0"/>
                          <a:cs typeface="Times New Roman" panose="02020603050405020304" pitchFamily="18" charset="0"/>
                        </a:rPr>
                        <a:t>етап</a:t>
                      </a:r>
                      <a:br>
                        <a:rPr lang="uk-UA" sz="2000" dirty="0">
                          <a:solidFill>
                            <a:schemeClr val="accent2"/>
                          </a:solidFill>
                          <a:effectLst/>
                          <a:latin typeface="Times New Roman" panose="02020603050405020304" pitchFamily="18" charset="0"/>
                          <a:cs typeface="Times New Roman" panose="02020603050405020304" pitchFamily="18" charset="0"/>
                        </a:rPr>
                      </a:br>
                      <a:r>
                        <a:rPr lang="uk-UA" sz="2000" dirty="0">
                          <a:solidFill>
                            <a:schemeClr val="accent2"/>
                          </a:solidFill>
                          <a:effectLst/>
                          <a:latin typeface="Times New Roman" panose="02020603050405020304" pitchFamily="18" charset="0"/>
                          <a:cs typeface="Times New Roman" panose="02020603050405020304" pitchFamily="18" charset="0"/>
                        </a:rPr>
                        <a:t>(2026-2028 роки)</a:t>
                      </a:r>
                      <a:endParaRPr lang="uk-UA" dirty="0">
                        <a:solidFill>
                          <a:schemeClr val="accent2"/>
                        </a:solidFill>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a:r>
                        <a:rPr lang="ru-RU" sz="2000" dirty="0">
                          <a:solidFill>
                            <a:schemeClr val="accent2"/>
                          </a:solidFill>
                          <a:effectLst/>
                          <a:latin typeface="Times New Roman" panose="02020603050405020304" pitchFamily="18" charset="0"/>
                          <a:cs typeface="Times New Roman" panose="02020603050405020304" pitchFamily="18" charset="0"/>
                        </a:rPr>
                        <a:t>III </a:t>
                      </a:r>
                      <a:r>
                        <a:rPr lang="uk-UA" sz="2000" noProof="0" dirty="0">
                          <a:solidFill>
                            <a:schemeClr val="accent2"/>
                          </a:solidFill>
                          <a:effectLst/>
                          <a:latin typeface="Times New Roman" panose="02020603050405020304" pitchFamily="18" charset="0"/>
                          <a:cs typeface="Times New Roman" panose="02020603050405020304" pitchFamily="18" charset="0"/>
                        </a:rPr>
                        <a:t>етап</a:t>
                      </a:r>
                      <a:br>
                        <a:rPr lang="ru-RU" sz="2000" dirty="0">
                          <a:solidFill>
                            <a:schemeClr val="accent2"/>
                          </a:solidFill>
                          <a:effectLst/>
                          <a:latin typeface="Times New Roman" panose="02020603050405020304" pitchFamily="18" charset="0"/>
                          <a:cs typeface="Times New Roman" panose="02020603050405020304" pitchFamily="18" charset="0"/>
                        </a:rPr>
                      </a:br>
                      <a:r>
                        <a:rPr lang="ru-RU" sz="2000" dirty="0">
                          <a:solidFill>
                            <a:schemeClr val="accent2"/>
                          </a:solidFill>
                          <a:effectLst/>
                          <a:latin typeface="Times New Roman" panose="02020603050405020304" pitchFamily="18" charset="0"/>
                          <a:cs typeface="Times New Roman" panose="02020603050405020304" pitchFamily="18" charset="0"/>
                        </a:rPr>
                        <a:t>(2029- 2032 роки)</a:t>
                      </a:r>
                      <a:endParaRPr lang="uk-UA" sz="2000" dirty="0">
                        <a:solidFill>
                          <a:schemeClr val="accent2"/>
                        </a:solidFill>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1151988970"/>
                  </a:ext>
                </a:extLst>
              </a:tr>
              <a:tr h="673002">
                <a:tc gridSpan="4">
                  <a:txBody>
                    <a:bodyPr/>
                    <a:lstStyle/>
                    <a:p>
                      <a:pPr algn="ctr" fontAlgn="t"/>
                      <a:r>
                        <a:rPr lang="uk-UA" sz="2400" b="0" i="0" kern="1200" noProof="0" dirty="0">
                          <a:solidFill>
                            <a:schemeClr val="accent2"/>
                          </a:solidFill>
                          <a:effectLst/>
                          <a:latin typeface="Times New Roman" panose="02020603050405020304" pitchFamily="18" charset="0"/>
                          <a:ea typeface="+mn-ea"/>
                          <a:cs typeface="Times New Roman" panose="02020603050405020304" pitchFamily="18" charset="0"/>
                        </a:rPr>
                        <a:t>За стратегічною ціллю </a:t>
                      </a:r>
                      <a:r>
                        <a:rPr lang="uk-UA" sz="2400" b="0" i="0" kern="1200" noProof="0" dirty="0">
                          <a:solidFill>
                            <a:srgbClr val="002060"/>
                          </a:solidFill>
                          <a:effectLst/>
                          <a:latin typeface="Times New Roman" panose="02020603050405020304" pitchFamily="18" charset="0"/>
                          <a:ea typeface="+mn-ea"/>
                          <a:cs typeface="Times New Roman" panose="02020603050405020304" pitchFamily="18" charset="0"/>
                        </a:rPr>
                        <a:t>«Читання книг є регулярною дозвіллєвою практикою більшості людей в Україні»</a:t>
                      </a:r>
                      <a:endParaRPr lang="uk-UA" sz="2400" noProof="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tc hMerge="1">
                  <a:txBody>
                    <a:bodyPr/>
                    <a:lstStyle/>
                    <a:p>
                      <a:endParaRPr lang="uk-UA"/>
                    </a:p>
                  </a:txBody>
                  <a:tcPr/>
                </a:tc>
                <a:tc hMerge="1">
                  <a:txBody>
                    <a:bodyPr/>
                    <a:lstStyle/>
                    <a:p>
                      <a:endParaRPr lang="uk-UA"/>
                    </a:p>
                  </a:txBody>
                  <a:tcPr/>
                </a:tc>
                <a:tc hMerge="1">
                  <a:txBody>
                    <a:bodyPr/>
                    <a:lstStyle/>
                    <a:p>
                      <a:pPr algn="ctr" fontAlgn="t"/>
                      <a:endParaRPr lang="uk-UA" sz="2000" noProof="0" dirty="0">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39409931"/>
                  </a:ext>
                </a:extLst>
              </a:tr>
              <a:tr h="677898">
                <a:tc>
                  <a:txBody>
                    <a:bodyPr/>
                    <a:lstStyle/>
                    <a:p>
                      <a:pPr algn="ctr" fontAlgn="t"/>
                      <a:r>
                        <a:rPr lang="uk-UA" sz="2400" noProof="0" dirty="0">
                          <a:solidFill>
                            <a:srgbClr val="0070C0"/>
                          </a:solidFill>
                          <a:effectLst/>
                          <a:latin typeface="Times New Roman" panose="02020603050405020304" pitchFamily="18" charset="0"/>
                          <a:cs typeface="Times New Roman" panose="02020603050405020304" pitchFamily="18" charset="0"/>
                        </a:rPr>
                        <a:t>Частка читачів віком від 18 років, які читають книги хоча б раз на місяць, відсотків</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25</a:t>
                      </a:r>
                      <a:endParaRPr lang="ru-RU" sz="24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30</a:t>
                      </a:r>
                    </a:p>
                  </a:txBody>
                  <a:tcPr marL="9525" marR="9525" marT="9525" marB="9525" anchor="ctr">
                    <a:lnR w="12700" cap="flat" cmpd="sng" algn="ctr">
                      <a:solidFill>
                        <a:srgbClr val="0070C0"/>
                      </a:solidFill>
                      <a:prstDash val="solid"/>
                      <a:round/>
                      <a:headEnd type="none" w="med" len="med"/>
                      <a:tailEnd type="none" w="med" len="med"/>
                    </a:lnR>
                  </a:tcP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40</a:t>
                      </a:r>
                    </a:p>
                  </a:txBody>
                  <a:tcPr marL="9525" marR="9525" marT="9525" marB="9525"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tcPr>
                </a:tc>
                <a:extLst>
                  <a:ext uri="{0D108BD9-81ED-4DB2-BD59-A6C34878D82A}">
                    <a16:rowId xmlns:a16="http://schemas.microsoft.com/office/drawing/2014/main" val="266480048"/>
                  </a:ext>
                </a:extLst>
              </a:tr>
            </a:tbl>
          </a:graphicData>
        </a:graphic>
      </p:graphicFrame>
      <p:sp>
        <p:nvSpPr>
          <p:cNvPr id="4" name="TextBox 3">
            <a:extLst>
              <a:ext uri="{FF2B5EF4-FFF2-40B4-BE49-F238E27FC236}">
                <a16:creationId xmlns:a16="http://schemas.microsoft.com/office/drawing/2014/main" id="{17578D0A-5B19-4AED-A4BA-1F7E0AA7DE1A}"/>
              </a:ext>
            </a:extLst>
          </p:cNvPr>
          <p:cNvSpPr txBox="1"/>
          <p:nvPr/>
        </p:nvSpPr>
        <p:spPr>
          <a:xfrm>
            <a:off x="1979712" y="116632"/>
            <a:ext cx="4572000" cy="461665"/>
          </a:xfrm>
          <a:prstGeom prst="rect">
            <a:avLst/>
          </a:prstGeom>
          <a:noFill/>
        </p:spPr>
        <p:txBody>
          <a:bodyPr wrap="square">
            <a:spAutoFit/>
          </a:bodyPr>
          <a:lstStyle/>
          <a:p>
            <a:pPr algn="ctr"/>
            <a:r>
              <a:rPr lang="uk-UA" sz="2400" b="1" i="0" dirty="0">
                <a:solidFill>
                  <a:srgbClr val="002060"/>
                </a:solidFill>
                <a:effectLst/>
                <a:latin typeface="Times New Roman" panose="02020603050405020304" pitchFamily="18" charset="0"/>
              </a:rPr>
              <a:t>Досягнення стратегічних цілей </a:t>
            </a:r>
          </a:p>
        </p:txBody>
      </p:sp>
    </p:spTree>
    <p:extLst>
      <p:ext uri="{BB962C8B-B14F-4D97-AF65-F5344CB8AC3E}">
        <p14:creationId xmlns:p14="http://schemas.microsoft.com/office/powerpoint/2010/main" val="1493074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AFCF906B-DEDB-4ADD-939C-4E1DC04555EA}"/>
              </a:ext>
            </a:extLst>
          </p:cNvPr>
          <p:cNvGraphicFramePr>
            <a:graphicFrameLocks noGrp="1"/>
          </p:cNvGraphicFramePr>
          <p:nvPr>
            <p:extLst>
              <p:ext uri="{D42A27DB-BD31-4B8C-83A1-F6EECF244321}">
                <p14:modId xmlns:p14="http://schemas.microsoft.com/office/powerpoint/2010/main" val="1501085359"/>
              </p:ext>
            </p:extLst>
          </p:nvPr>
        </p:nvGraphicFramePr>
        <p:xfrm>
          <a:off x="179513" y="1052736"/>
          <a:ext cx="8784974" cy="4824313"/>
        </p:xfrm>
        <a:graphic>
          <a:graphicData uri="http://schemas.openxmlformats.org/drawingml/2006/table">
            <a:tbl>
              <a:tblPr>
                <a:tableStyleId>{E8B1032C-EA38-4F05-BA0D-38AFFFC7BED3}</a:tableStyleId>
              </a:tblPr>
              <a:tblGrid>
                <a:gridCol w="2376263">
                  <a:extLst>
                    <a:ext uri="{9D8B030D-6E8A-4147-A177-3AD203B41FA5}">
                      <a16:colId xmlns:a16="http://schemas.microsoft.com/office/drawing/2014/main" val="2222777671"/>
                    </a:ext>
                  </a:extLst>
                </a:gridCol>
                <a:gridCol w="1944217">
                  <a:extLst>
                    <a:ext uri="{9D8B030D-6E8A-4147-A177-3AD203B41FA5}">
                      <a16:colId xmlns:a16="http://schemas.microsoft.com/office/drawing/2014/main" val="544903588"/>
                    </a:ext>
                  </a:extLst>
                </a:gridCol>
                <a:gridCol w="2232248">
                  <a:extLst>
                    <a:ext uri="{9D8B030D-6E8A-4147-A177-3AD203B41FA5}">
                      <a16:colId xmlns:a16="http://schemas.microsoft.com/office/drawing/2014/main" val="2577932889"/>
                    </a:ext>
                  </a:extLst>
                </a:gridCol>
                <a:gridCol w="2232246">
                  <a:extLst>
                    <a:ext uri="{9D8B030D-6E8A-4147-A177-3AD203B41FA5}">
                      <a16:colId xmlns:a16="http://schemas.microsoft.com/office/drawing/2014/main" val="2774771408"/>
                    </a:ext>
                  </a:extLst>
                </a:gridCol>
              </a:tblGrid>
              <a:tr h="752347">
                <a:tc>
                  <a:txBody>
                    <a:bodyPr/>
                    <a:lstStyle/>
                    <a:p>
                      <a:pPr algn="ctr" fontAlgn="t"/>
                      <a:r>
                        <a:rPr lang="uk-UA" sz="2000" b="1" dirty="0">
                          <a:solidFill>
                            <a:srgbClr val="0070C0"/>
                          </a:solidFill>
                          <a:effectLst/>
                          <a:latin typeface="Times New Roman" panose="02020603050405020304" pitchFamily="18" charset="0"/>
                          <a:cs typeface="Times New Roman" panose="02020603050405020304" pitchFamily="18" charset="0"/>
                        </a:rPr>
                        <a:t>Показник</a:t>
                      </a:r>
                    </a:p>
                  </a:txBody>
                  <a:tcPr marL="5253" marR="5253" marT="5253" marB="5253" anchor="ctr"/>
                </a:tc>
                <a:tc>
                  <a:txBody>
                    <a:bodyPr/>
                    <a:lstStyle/>
                    <a:p>
                      <a:pPr algn="ctr" fontAlgn="t"/>
                      <a:r>
                        <a:rPr lang="en-US" sz="2000" b="1" dirty="0">
                          <a:solidFill>
                            <a:srgbClr val="0070C0"/>
                          </a:solidFill>
                          <a:effectLst/>
                          <a:latin typeface="Times New Roman" panose="02020603050405020304" pitchFamily="18" charset="0"/>
                          <a:cs typeface="Times New Roman" panose="02020603050405020304" pitchFamily="18" charset="0"/>
                        </a:rPr>
                        <a:t>I </a:t>
                      </a:r>
                      <a:r>
                        <a:rPr lang="uk-UA" sz="2000" b="1" dirty="0">
                          <a:solidFill>
                            <a:srgbClr val="0070C0"/>
                          </a:solidFill>
                          <a:effectLst/>
                          <a:latin typeface="Times New Roman" panose="02020603050405020304" pitchFamily="18" charset="0"/>
                          <a:cs typeface="Times New Roman" panose="02020603050405020304" pitchFamily="18" charset="0"/>
                        </a:rPr>
                        <a:t>етап</a:t>
                      </a:r>
                      <a:br>
                        <a:rPr lang="uk-UA" sz="2000" b="1" dirty="0">
                          <a:solidFill>
                            <a:srgbClr val="0070C0"/>
                          </a:solidFill>
                          <a:effectLst/>
                          <a:latin typeface="Times New Roman" panose="02020603050405020304" pitchFamily="18" charset="0"/>
                          <a:cs typeface="Times New Roman" panose="02020603050405020304" pitchFamily="18" charset="0"/>
                        </a:rPr>
                      </a:br>
                      <a:r>
                        <a:rPr lang="uk-UA" sz="2000" b="1" dirty="0">
                          <a:solidFill>
                            <a:srgbClr val="0070C0"/>
                          </a:solidFill>
                          <a:effectLst/>
                          <a:latin typeface="Times New Roman" panose="02020603050405020304" pitchFamily="18" charset="0"/>
                          <a:cs typeface="Times New Roman" panose="02020603050405020304" pitchFamily="18" charset="0"/>
                        </a:rPr>
                        <a:t>(2023-2025 роки)</a:t>
                      </a:r>
                    </a:p>
                  </a:txBody>
                  <a:tcPr marL="5253" marR="5253" marT="5253" marB="5253" anchor="ctr"/>
                </a:tc>
                <a:tc>
                  <a:txBody>
                    <a:bodyPr/>
                    <a:lstStyle/>
                    <a:p>
                      <a:pPr algn="ctr"/>
                      <a:r>
                        <a:rPr lang="en-US" sz="2000" b="1" dirty="0">
                          <a:solidFill>
                            <a:srgbClr val="0070C0"/>
                          </a:solidFill>
                          <a:effectLst/>
                          <a:latin typeface="Times New Roman" panose="02020603050405020304" pitchFamily="18" charset="0"/>
                          <a:cs typeface="Times New Roman" panose="02020603050405020304" pitchFamily="18" charset="0"/>
                        </a:rPr>
                        <a:t>II </a:t>
                      </a:r>
                      <a:r>
                        <a:rPr lang="uk-UA" sz="2000" b="1" dirty="0">
                          <a:solidFill>
                            <a:srgbClr val="0070C0"/>
                          </a:solidFill>
                          <a:effectLst/>
                          <a:latin typeface="Times New Roman" panose="02020603050405020304" pitchFamily="18" charset="0"/>
                          <a:cs typeface="Times New Roman" panose="02020603050405020304" pitchFamily="18" charset="0"/>
                        </a:rPr>
                        <a:t>етап</a:t>
                      </a:r>
                      <a:br>
                        <a:rPr lang="uk-UA" sz="2000" b="1" dirty="0">
                          <a:solidFill>
                            <a:srgbClr val="0070C0"/>
                          </a:solidFill>
                          <a:effectLst/>
                          <a:latin typeface="Times New Roman" panose="02020603050405020304" pitchFamily="18" charset="0"/>
                          <a:cs typeface="Times New Roman" panose="02020603050405020304" pitchFamily="18" charset="0"/>
                        </a:rPr>
                      </a:br>
                      <a:r>
                        <a:rPr lang="uk-UA" sz="2000" b="1" dirty="0">
                          <a:solidFill>
                            <a:srgbClr val="0070C0"/>
                          </a:solidFill>
                          <a:effectLst/>
                          <a:latin typeface="Times New Roman" panose="02020603050405020304" pitchFamily="18" charset="0"/>
                          <a:cs typeface="Times New Roman" panose="02020603050405020304" pitchFamily="18" charset="0"/>
                        </a:rPr>
                        <a:t>(2026-2028 роки)</a:t>
                      </a:r>
                      <a:endParaRPr lang="uk-UA" b="1" dirty="0">
                        <a:solidFill>
                          <a:srgbClr val="0070C0"/>
                        </a:solidFill>
                        <a:latin typeface="Times New Roman" panose="02020603050405020304" pitchFamily="18" charset="0"/>
                        <a:cs typeface="Times New Roman" panose="02020603050405020304" pitchFamily="18" charset="0"/>
                      </a:endParaRPr>
                    </a:p>
                  </a:txBody>
                  <a:tcPr marL="5253" marR="5253" marT="5253" marB="5253" anchor="ctr"/>
                </a:tc>
                <a:tc>
                  <a:txBody>
                    <a:bodyPr/>
                    <a:lstStyle/>
                    <a:p>
                      <a:pPr algn="ctr"/>
                      <a:r>
                        <a:rPr lang="ru-RU" sz="2000" b="1" dirty="0">
                          <a:solidFill>
                            <a:srgbClr val="0070C0"/>
                          </a:solidFill>
                          <a:effectLst/>
                          <a:latin typeface="Times New Roman" panose="02020603050405020304" pitchFamily="18" charset="0"/>
                          <a:cs typeface="Times New Roman" panose="02020603050405020304" pitchFamily="18" charset="0"/>
                        </a:rPr>
                        <a:t>III </a:t>
                      </a:r>
                      <a:r>
                        <a:rPr lang="uk-UA" sz="2000" b="1" noProof="0" dirty="0">
                          <a:solidFill>
                            <a:srgbClr val="0070C0"/>
                          </a:solidFill>
                          <a:effectLst/>
                          <a:latin typeface="Times New Roman" panose="02020603050405020304" pitchFamily="18" charset="0"/>
                          <a:cs typeface="Times New Roman" panose="02020603050405020304" pitchFamily="18" charset="0"/>
                        </a:rPr>
                        <a:t>етап</a:t>
                      </a:r>
                      <a:br>
                        <a:rPr lang="ru-RU" sz="2000" b="1" dirty="0">
                          <a:solidFill>
                            <a:srgbClr val="0070C0"/>
                          </a:solidFill>
                          <a:effectLst/>
                          <a:latin typeface="Times New Roman" panose="02020603050405020304" pitchFamily="18" charset="0"/>
                          <a:cs typeface="Times New Roman" panose="02020603050405020304" pitchFamily="18" charset="0"/>
                        </a:rPr>
                      </a:br>
                      <a:r>
                        <a:rPr lang="ru-RU" sz="2000" b="1" dirty="0">
                          <a:solidFill>
                            <a:srgbClr val="0070C0"/>
                          </a:solidFill>
                          <a:effectLst/>
                          <a:latin typeface="Times New Roman" panose="02020603050405020304" pitchFamily="18" charset="0"/>
                          <a:cs typeface="Times New Roman" panose="02020603050405020304" pitchFamily="18" charset="0"/>
                        </a:rPr>
                        <a:t>(2029- 2032 роки)</a:t>
                      </a:r>
                      <a:endParaRPr lang="uk-UA" b="1" dirty="0">
                        <a:solidFill>
                          <a:srgbClr val="0070C0"/>
                        </a:solidFill>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40293661"/>
                  </a:ext>
                </a:extLst>
              </a:tr>
              <a:tr h="673002">
                <a:tc gridSpan="4">
                  <a:txBody>
                    <a:bodyPr/>
                    <a:lstStyle/>
                    <a:p>
                      <a:pPr algn="ctr" fontAlgn="t"/>
                      <a:r>
                        <a:rPr lang="uk-UA" sz="2400" b="0" i="0" kern="1200" dirty="0">
                          <a:solidFill>
                            <a:srgbClr val="0070C0"/>
                          </a:solidFill>
                          <a:effectLst/>
                          <a:latin typeface="Times New Roman" panose="02020603050405020304" pitchFamily="18" charset="0"/>
                          <a:ea typeface="+mn-ea"/>
                          <a:cs typeface="Times New Roman" panose="02020603050405020304" pitchFamily="18" charset="0"/>
                        </a:rPr>
                        <a:t>За стратегічною ціллю </a:t>
                      </a:r>
                      <a:r>
                        <a:rPr lang="uk-UA" sz="2400" b="0" i="0" kern="1200" dirty="0">
                          <a:solidFill>
                            <a:srgbClr val="002060"/>
                          </a:solidFill>
                          <a:effectLst/>
                          <a:latin typeface="Times New Roman" panose="02020603050405020304" pitchFamily="18" charset="0"/>
                          <a:ea typeface="+mn-ea"/>
                          <a:cs typeface="Times New Roman" panose="02020603050405020304" pitchFamily="18" charset="0"/>
                        </a:rPr>
                        <a:t>«Здобувачі освіти сприймають читання як невід’ємну складову освітньої практики протягом життя»</a:t>
                      </a:r>
                      <a:endParaRPr lang="uk-UA" sz="2400" noProof="0" dirty="0">
                        <a:solidFill>
                          <a:srgbClr val="002060"/>
                        </a:solidFill>
                        <a:effectLst/>
                        <a:latin typeface="Times New Roman" panose="02020603050405020304" pitchFamily="18" charset="0"/>
                        <a:cs typeface="Times New Roman" panose="02020603050405020304" pitchFamily="18" charset="0"/>
                      </a:endParaRPr>
                    </a:p>
                  </a:txBody>
                  <a:tcPr marL="5253" marR="5253" marT="5253" marB="5253" anchor="ctr"/>
                </a:tc>
                <a:tc hMerge="1">
                  <a:txBody>
                    <a:bodyPr/>
                    <a:lstStyle/>
                    <a:p>
                      <a:endParaRPr lang="uk-UA"/>
                    </a:p>
                  </a:txBody>
                  <a:tcPr/>
                </a:tc>
                <a:tc hMerge="1">
                  <a:txBody>
                    <a:bodyPr/>
                    <a:lstStyle/>
                    <a:p>
                      <a:endParaRPr lang="uk-UA"/>
                    </a:p>
                  </a:txBody>
                  <a:tcPr/>
                </a:tc>
                <a:tc hMerge="1">
                  <a:txBody>
                    <a:bodyPr/>
                    <a:lstStyle/>
                    <a:p>
                      <a:pPr algn="ctr" fontAlgn="t"/>
                      <a:endParaRPr lang="uk-UA" sz="2000" noProof="0" dirty="0">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2758534423"/>
                  </a:ext>
                </a:extLst>
              </a:tr>
              <a:tr h="677898">
                <a:tc>
                  <a:txBody>
                    <a:bodyPr/>
                    <a:lstStyle/>
                    <a:p>
                      <a:pPr algn="ctr" fontAlgn="t"/>
                      <a:r>
                        <a:rPr lang="uk-UA" sz="2400" noProof="0" dirty="0">
                          <a:solidFill>
                            <a:srgbClr val="0070C0"/>
                          </a:solidFill>
                          <a:effectLst/>
                          <a:latin typeface="Times New Roman" panose="02020603050405020304" pitchFamily="18" charset="0"/>
                          <a:cs typeface="Times New Roman" panose="02020603050405020304" pitchFamily="18" charset="0"/>
                        </a:rPr>
                        <a:t>Частка дітей, які ніколи не читають книжки, відсотків</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20</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19</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17</a:t>
                      </a:r>
                    </a:p>
                  </a:txBody>
                  <a:tcPr marL="9525" marR="9525" marT="9525" marB="9525" anchor="ctr">
                    <a:lnR w="12700" cap="flat" cmpd="sng" algn="ctr">
                      <a:solidFill>
                        <a:srgbClr val="0070C0"/>
                      </a:solidFill>
                      <a:prstDash val="solid"/>
                      <a:round/>
                      <a:headEnd type="none" w="med" len="med"/>
                      <a:tailEnd type="none" w="med" len="med"/>
                    </a:lnR>
                  </a:tcPr>
                </a:tc>
                <a:extLst>
                  <a:ext uri="{0D108BD9-81ED-4DB2-BD59-A6C34878D82A}">
                    <a16:rowId xmlns:a16="http://schemas.microsoft.com/office/drawing/2014/main" val="4017351878"/>
                  </a:ext>
                </a:extLst>
              </a:tr>
              <a:tr h="677898">
                <a:tc>
                  <a:txBody>
                    <a:bodyPr/>
                    <a:lstStyle/>
                    <a:p>
                      <a:pPr algn="ctr" fontAlgn="t"/>
                      <a:r>
                        <a:rPr lang="ru-RU" sz="2400">
                          <a:solidFill>
                            <a:srgbClr val="0070C0"/>
                          </a:solidFill>
                          <a:effectLst/>
                          <a:latin typeface="Times New Roman" panose="02020603050405020304" pitchFamily="18" charset="0"/>
                          <a:cs typeface="Times New Roman" panose="02020603050405020304" pitchFamily="18" charset="0"/>
                        </a:rPr>
                        <a:t>Частка читачів серед старших підлітків (14-17 років, читають щодня), відсотків</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16</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18</a:t>
                      </a:r>
                    </a:p>
                  </a:txBody>
                  <a:tcPr marL="9525" marR="9525" marT="9525" marB="9525" anchor="ctr"/>
                </a:tc>
                <a:tc>
                  <a:txBody>
                    <a:bodyPr/>
                    <a:lstStyle/>
                    <a:p>
                      <a:pPr algn="ctr" fontAlgn="t"/>
                      <a:r>
                        <a:rPr lang="uk-UA" sz="2400" dirty="0">
                          <a:solidFill>
                            <a:srgbClr val="0070C0"/>
                          </a:solidFill>
                          <a:effectLst/>
                          <a:latin typeface="Times New Roman" panose="02020603050405020304" pitchFamily="18" charset="0"/>
                          <a:cs typeface="Times New Roman" panose="02020603050405020304" pitchFamily="18" charset="0"/>
                        </a:rPr>
                        <a:t>22</a:t>
                      </a:r>
                    </a:p>
                  </a:txBody>
                  <a:tcPr marL="9525" marR="9525" marT="9525" marB="9525" anchor="ctr">
                    <a:lnR w="12700" cap="flat" cmpd="sng" algn="ctr">
                      <a:solidFill>
                        <a:srgbClr val="0070C0"/>
                      </a:solidFill>
                      <a:prstDash val="solid"/>
                      <a:round/>
                      <a:headEnd type="none" w="med" len="med"/>
                      <a:tailEnd type="none" w="med" len="med"/>
                    </a:lnR>
                  </a:tcPr>
                </a:tc>
                <a:extLst>
                  <a:ext uri="{0D108BD9-81ED-4DB2-BD59-A6C34878D82A}">
                    <a16:rowId xmlns:a16="http://schemas.microsoft.com/office/drawing/2014/main" val="2280994874"/>
                  </a:ext>
                </a:extLst>
              </a:tr>
            </a:tbl>
          </a:graphicData>
        </a:graphic>
      </p:graphicFrame>
      <p:sp>
        <p:nvSpPr>
          <p:cNvPr id="4" name="TextBox 3">
            <a:extLst>
              <a:ext uri="{FF2B5EF4-FFF2-40B4-BE49-F238E27FC236}">
                <a16:creationId xmlns:a16="http://schemas.microsoft.com/office/drawing/2014/main" id="{781E55F7-E9A7-4061-9E1A-4DAD36D54CB3}"/>
              </a:ext>
            </a:extLst>
          </p:cNvPr>
          <p:cNvSpPr txBox="1"/>
          <p:nvPr/>
        </p:nvSpPr>
        <p:spPr>
          <a:xfrm>
            <a:off x="1619672" y="404664"/>
            <a:ext cx="4572000" cy="461665"/>
          </a:xfrm>
          <a:prstGeom prst="rect">
            <a:avLst/>
          </a:prstGeom>
          <a:noFill/>
        </p:spPr>
        <p:txBody>
          <a:bodyPr wrap="square">
            <a:spAutoFit/>
          </a:bodyPr>
          <a:lstStyle/>
          <a:p>
            <a:pPr algn="ctr"/>
            <a:r>
              <a:rPr lang="uk-UA" sz="2400" b="1" i="0" dirty="0">
                <a:solidFill>
                  <a:srgbClr val="002060"/>
                </a:solidFill>
                <a:effectLst/>
                <a:latin typeface="Times New Roman" panose="02020603050405020304" pitchFamily="18" charset="0"/>
              </a:rPr>
              <a:t>Досягнення стратегічних цілей </a:t>
            </a:r>
          </a:p>
        </p:txBody>
      </p:sp>
    </p:spTree>
    <p:extLst>
      <p:ext uri="{BB962C8B-B14F-4D97-AF65-F5344CB8AC3E}">
        <p14:creationId xmlns:p14="http://schemas.microsoft.com/office/powerpoint/2010/main" val="3976538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3372DFC1-3F16-44C2-9235-C3B69918D029}"/>
              </a:ext>
            </a:extLst>
          </p:cNvPr>
          <p:cNvGraphicFramePr>
            <a:graphicFrameLocks noGrp="1"/>
          </p:cNvGraphicFramePr>
          <p:nvPr>
            <p:extLst>
              <p:ext uri="{D42A27DB-BD31-4B8C-83A1-F6EECF244321}">
                <p14:modId xmlns:p14="http://schemas.microsoft.com/office/powerpoint/2010/main" val="2542920074"/>
              </p:ext>
            </p:extLst>
          </p:nvPr>
        </p:nvGraphicFramePr>
        <p:xfrm>
          <a:off x="105424" y="476672"/>
          <a:ext cx="8933152" cy="6227058"/>
        </p:xfrm>
        <a:graphic>
          <a:graphicData uri="http://schemas.openxmlformats.org/drawingml/2006/table">
            <a:tbl>
              <a:tblPr>
                <a:tableStyleId>{E8B1032C-EA38-4F05-BA0D-38AFFFC7BED3}</a:tableStyleId>
              </a:tblPr>
              <a:tblGrid>
                <a:gridCol w="3314448">
                  <a:extLst>
                    <a:ext uri="{9D8B030D-6E8A-4147-A177-3AD203B41FA5}">
                      <a16:colId xmlns:a16="http://schemas.microsoft.com/office/drawing/2014/main" val="2215789143"/>
                    </a:ext>
                  </a:extLst>
                </a:gridCol>
                <a:gridCol w="1800200">
                  <a:extLst>
                    <a:ext uri="{9D8B030D-6E8A-4147-A177-3AD203B41FA5}">
                      <a16:colId xmlns:a16="http://schemas.microsoft.com/office/drawing/2014/main" val="3743888839"/>
                    </a:ext>
                  </a:extLst>
                </a:gridCol>
                <a:gridCol w="2016224">
                  <a:extLst>
                    <a:ext uri="{9D8B030D-6E8A-4147-A177-3AD203B41FA5}">
                      <a16:colId xmlns:a16="http://schemas.microsoft.com/office/drawing/2014/main" val="376021019"/>
                    </a:ext>
                  </a:extLst>
                </a:gridCol>
                <a:gridCol w="1802280">
                  <a:extLst>
                    <a:ext uri="{9D8B030D-6E8A-4147-A177-3AD203B41FA5}">
                      <a16:colId xmlns:a16="http://schemas.microsoft.com/office/drawing/2014/main" val="3118978519"/>
                    </a:ext>
                  </a:extLst>
                </a:gridCol>
              </a:tblGrid>
              <a:tr h="752347">
                <a:tc>
                  <a:txBody>
                    <a:bodyPr/>
                    <a:lstStyle/>
                    <a:p>
                      <a:pPr algn="ctr" fontAlgn="t"/>
                      <a: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Показник</a:t>
                      </a:r>
                    </a:p>
                  </a:txBody>
                  <a:tcPr marL="5253" marR="5253" marT="5253" marB="5253" anchor="ctr"/>
                </a:tc>
                <a:tc>
                  <a:txBody>
                    <a:bodyPr/>
                    <a:lstStyle/>
                    <a:p>
                      <a:pPr algn="ctr" fontAlgn="t"/>
                      <a:r>
                        <a:rPr lang="en-US"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I </a:t>
                      </a:r>
                      <a: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етап</a:t>
                      </a:r>
                      <a:b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br>
                      <a: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(2023-2025 роки)</a:t>
                      </a:r>
                    </a:p>
                  </a:txBody>
                  <a:tcPr marL="5253" marR="5253" marT="5253" marB="5253" anchor="ctr"/>
                </a:tc>
                <a:tc>
                  <a:txBody>
                    <a:bodyPr/>
                    <a:lstStyle/>
                    <a:p>
                      <a:pPr algn="ctr" fontAlgn="t"/>
                      <a:r>
                        <a:rPr lang="en-US"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II </a:t>
                      </a:r>
                      <a: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етап</a:t>
                      </a:r>
                      <a:b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br>
                      <a:r>
                        <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(2026-2028 роки)</a:t>
                      </a:r>
                    </a:p>
                  </a:txBody>
                  <a:tcPr marL="5253" marR="5253" marT="5253" marB="5253" anchor="ctr"/>
                </a:tc>
                <a:tc>
                  <a:txBody>
                    <a:bodyPr/>
                    <a:lstStyle/>
                    <a:p>
                      <a:pPr algn="ctr" fontAlgn="t"/>
                      <a:r>
                        <a:rPr lang="ru-RU"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III </a:t>
                      </a:r>
                      <a:r>
                        <a:rPr lang="uk-UA" sz="2000" b="1" noProof="0" dirty="0">
                          <a:solidFill>
                            <a:schemeClr val="accent2">
                              <a:lumMod val="60000"/>
                              <a:lumOff val="40000"/>
                            </a:schemeClr>
                          </a:solidFill>
                          <a:effectLst/>
                          <a:latin typeface="Times New Roman" panose="02020603050405020304" pitchFamily="18" charset="0"/>
                          <a:cs typeface="Times New Roman" panose="02020603050405020304" pitchFamily="18" charset="0"/>
                        </a:rPr>
                        <a:t>етап</a:t>
                      </a:r>
                      <a:br>
                        <a:rPr lang="ru-RU"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br>
                      <a:r>
                        <a:rPr lang="ru-RU" sz="2000" b="1" dirty="0">
                          <a:solidFill>
                            <a:schemeClr val="accent2">
                              <a:lumMod val="60000"/>
                              <a:lumOff val="40000"/>
                            </a:schemeClr>
                          </a:solidFill>
                          <a:effectLst/>
                          <a:latin typeface="Times New Roman" panose="02020603050405020304" pitchFamily="18" charset="0"/>
                          <a:cs typeface="Times New Roman" panose="02020603050405020304" pitchFamily="18" charset="0"/>
                        </a:rPr>
                        <a:t>(2029- 2032 роки)</a:t>
                      </a:r>
                      <a:endParaRPr lang="uk-UA" sz="2000" b="1" dirty="0">
                        <a:solidFill>
                          <a:schemeClr val="accent2">
                            <a:lumMod val="60000"/>
                            <a:lumOff val="40000"/>
                          </a:schemeClr>
                        </a:solidFill>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2429758634"/>
                  </a:ext>
                </a:extLst>
              </a:tr>
              <a:tr h="673002">
                <a:tc gridSpan="4">
                  <a:txBody>
                    <a:bodyPr/>
                    <a:lstStyle/>
                    <a:p>
                      <a:pPr algn="ctr" fontAlgn="t"/>
                      <a:r>
                        <a:rPr lang="uk-UA" sz="2000" b="0" i="0" kern="1200" noProof="0" dirty="0">
                          <a:solidFill>
                            <a:srgbClr val="002060"/>
                          </a:solidFill>
                          <a:effectLst/>
                          <a:latin typeface="Times New Roman" panose="02020603050405020304" pitchFamily="18" charset="0"/>
                          <a:ea typeface="+mn-ea"/>
                          <a:cs typeface="Times New Roman" panose="02020603050405020304" pitchFamily="18" charset="0"/>
                        </a:rPr>
                        <a:t>За стратегічною ціллю </a:t>
                      </a:r>
                      <a:r>
                        <a:rPr lang="uk-UA" sz="2000" b="1" i="0" kern="1200" noProof="0" dirty="0">
                          <a:solidFill>
                            <a:srgbClr val="0070C0"/>
                          </a:solidFill>
                          <a:effectLst/>
                          <a:latin typeface="Times New Roman" panose="02020603050405020304" pitchFamily="18" charset="0"/>
                          <a:ea typeface="+mn-ea"/>
                          <a:cs typeface="Times New Roman" panose="02020603050405020304" pitchFamily="18" charset="0"/>
                        </a:rPr>
                        <a:t>«Читання широко практикується як засіб інклюзії та соціальної адаптації»</a:t>
                      </a:r>
                      <a:endParaRPr lang="uk-UA" sz="2000" b="1" noProof="0" dirty="0">
                        <a:solidFill>
                          <a:srgbClr val="0070C0"/>
                        </a:solidFill>
                        <a:effectLst/>
                        <a:latin typeface="Times New Roman" panose="02020603050405020304" pitchFamily="18" charset="0"/>
                        <a:cs typeface="Times New Roman" panose="02020603050405020304" pitchFamily="18" charset="0"/>
                      </a:endParaRPr>
                    </a:p>
                  </a:txBody>
                  <a:tcPr marL="5253" marR="5253" marT="5253" marB="5253" anchor="ctr"/>
                </a:tc>
                <a:tc hMerge="1">
                  <a:txBody>
                    <a:bodyPr/>
                    <a:lstStyle/>
                    <a:p>
                      <a:endParaRPr lang="uk-UA"/>
                    </a:p>
                  </a:txBody>
                  <a:tcPr/>
                </a:tc>
                <a:tc hMerge="1">
                  <a:txBody>
                    <a:bodyPr/>
                    <a:lstStyle/>
                    <a:p>
                      <a:endParaRPr lang="uk-UA"/>
                    </a:p>
                  </a:txBody>
                  <a:tcPr/>
                </a:tc>
                <a:tc hMerge="1">
                  <a:txBody>
                    <a:bodyPr/>
                    <a:lstStyle/>
                    <a:p>
                      <a:pPr algn="ctr" fontAlgn="t"/>
                      <a:endParaRPr lang="uk-UA" sz="2000" noProof="0" dirty="0">
                        <a:solidFill>
                          <a:srgbClr val="0070C0"/>
                        </a:solidFill>
                        <a:effectLst/>
                        <a:latin typeface="Times New Roman" panose="02020603050405020304" pitchFamily="18" charset="0"/>
                        <a:cs typeface="Times New Roman" panose="02020603050405020304" pitchFamily="18" charset="0"/>
                      </a:endParaRPr>
                    </a:p>
                  </a:txBody>
                  <a:tcPr marL="5253" marR="5253" marT="5253" marB="5253" anchor="ctr"/>
                </a:tc>
                <a:extLst>
                  <a:ext uri="{0D108BD9-81ED-4DB2-BD59-A6C34878D82A}">
                    <a16:rowId xmlns:a16="http://schemas.microsoft.com/office/drawing/2014/main" val="2747397390"/>
                  </a:ext>
                </a:extLst>
              </a:tr>
              <a:tr h="677898">
                <a:tc>
                  <a:txBody>
                    <a:bodyPr/>
                    <a:lstStyle/>
                    <a:p>
                      <a:pPr algn="ctr" fontAlgn="t"/>
                      <a:r>
                        <a:rPr lang="uk-UA" sz="2000" dirty="0">
                          <a:solidFill>
                            <a:srgbClr val="0070C0"/>
                          </a:solidFill>
                          <a:effectLst/>
                          <a:latin typeface="Times New Roman" panose="02020603050405020304" pitchFamily="18" charset="0"/>
                          <a:cs typeface="Times New Roman" panose="02020603050405020304" pitchFamily="18" charset="0"/>
                        </a:rPr>
                        <a:t>Щорічне збільшення кількості документів бібліотечного фонду бібліотек для осіб з вадами зору, відсотків</a:t>
                      </a: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0,25</a:t>
                      </a:r>
                      <a:endParaRPr lang="uk-UA" sz="20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0,4</a:t>
                      </a:r>
                      <a:endParaRPr lang="uk-UA" sz="20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0,5</a:t>
                      </a:r>
                      <a:endParaRPr lang="uk-UA" sz="20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99537538"/>
                  </a:ext>
                </a:extLst>
              </a:tr>
              <a:tr h="677898">
                <a:tc>
                  <a:txBody>
                    <a:bodyPr/>
                    <a:lstStyle/>
                    <a:p>
                      <a:pPr algn="ctr" fontAlgn="t"/>
                      <a:r>
                        <a:rPr lang="uk-UA" sz="2000" noProof="0" dirty="0">
                          <a:solidFill>
                            <a:srgbClr val="0070C0"/>
                          </a:solidFill>
                          <a:effectLst/>
                          <a:latin typeface="Times New Roman" panose="02020603050405020304" pitchFamily="18" charset="0"/>
                          <a:cs typeface="Times New Roman" panose="02020603050405020304" pitchFamily="18" charset="0"/>
                        </a:rPr>
                        <a:t>Частка читачів (книг усіх форматів) серед дітей, які належать до незахищених верств населення (читають щомісяця), відсотків</a:t>
                      </a: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35</a:t>
                      </a:r>
                      <a:endParaRPr lang="ru-RU" sz="200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37</a:t>
                      </a:r>
                      <a:endParaRPr lang="ru-RU" sz="20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tc>
                  <a:txBody>
                    <a:bodyPr/>
                    <a:lstStyle/>
                    <a:p>
                      <a:pPr algn="ctr" fontAlgn="t"/>
                      <a:r>
                        <a:rPr lang="uk-UA" sz="2000">
                          <a:solidFill>
                            <a:srgbClr val="0070C0"/>
                          </a:solidFill>
                          <a:effectLst/>
                          <a:latin typeface="Times New Roman" panose="02020603050405020304" pitchFamily="18" charset="0"/>
                          <a:cs typeface="Times New Roman" panose="02020603050405020304" pitchFamily="18" charset="0"/>
                        </a:rPr>
                        <a:t>40</a:t>
                      </a:r>
                      <a:endParaRPr lang="ru-RU" sz="2000" dirty="0">
                        <a:solidFill>
                          <a:srgbClr val="0070C0"/>
                        </a:solidFill>
                        <a:effectLst/>
                        <a:latin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86040435"/>
                  </a:ext>
                </a:extLst>
              </a:tr>
              <a:tr h="677898">
                <a:tc>
                  <a:txBody>
                    <a:bodyPr/>
                    <a:lstStyle/>
                    <a:p>
                      <a:pPr algn="ctr" fontAlgn="t"/>
                      <a:r>
                        <a:rPr lang="uk-UA" sz="2000" noProof="0" dirty="0">
                          <a:solidFill>
                            <a:srgbClr val="0070C0"/>
                          </a:solidFill>
                          <a:effectLst/>
                          <a:latin typeface="Times New Roman" panose="02020603050405020304" pitchFamily="18" charset="0"/>
                          <a:cs typeface="Times New Roman" panose="02020603050405020304" pitchFamily="18" charset="0"/>
                        </a:rPr>
                        <a:t>Частка читачів (книг усіх форматів) серед дорослих, які належать до незахищених верств населення (читають щомісяця), відсотків</a:t>
                      </a:r>
                    </a:p>
                  </a:txBody>
                  <a:tcPr marL="9525" marR="9525" marT="9525" marB="9525" anchor="ctr"/>
                </a:tc>
                <a:tc>
                  <a:txBody>
                    <a:bodyPr/>
                    <a:lstStyle/>
                    <a:p>
                      <a:pPr algn="ctr" fontAlgn="t"/>
                      <a:r>
                        <a:rPr lang="uk-UA" sz="2000" dirty="0">
                          <a:solidFill>
                            <a:srgbClr val="0070C0"/>
                          </a:solidFill>
                          <a:latin typeface="Times New Roman" panose="02020603050405020304" pitchFamily="18" charset="0"/>
                          <a:cs typeface="Times New Roman" panose="02020603050405020304" pitchFamily="18" charset="0"/>
                        </a:rPr>
                        <a:t>17</a:t>
                      </a:r>
                      <a:endParaRPr lang="ru-RU" sz="2000" dirty="0">
                        <a:solidFill>
                          <a:srgbClr val="0070C0"/>
                        </a:solidFill>
                        <a:effectLst/>
                        <a:latin typeface="Times New Roman" panose="02020603050405020304" pitchFamily="18" charset="0"/>
                        <a:cs typeface="Times New Roman" panose="02020603050405020304" pitchFamily="18" charset="0"/>
                      </a:endParaRPr>
                    </a:p>
                  </a:txBody>
                  <a:tcPr anchor="ctr"/>
                </a:tc>
                <a:tc>
                  <a:txBody>
                    <a:bodyPr/>
                    <a:lstStyle/>
                    <a:p>
                      <a:pPr algn="ctr" fontAlgn="t"/>
                      <a:r>
                        <a:rPr lang="uk-UA" sz="2000" dirty="0">
                          <a:solidFill>
                            <a:srgbClr val="0070C0"/>
                          </a:solidFill>
                          <a:latin typeface="Times New Roman" panose="02020603050405020304" pitchFamily="18" charset="0"/>
                          <a:cs typeface="Times New Roman" panose="02020603050405020304" pitchFamily="18" charset="0"/>
                        </a:rPr>
                        <a:t>19</a:t>
                      </a:r>
                      <a:endParaRPr lang="ru-RU" sz="2000" dirty="0">
                        <a:solidFill>
                          <a:srgbClr val="0070C0"/>
                        </a:solidFill>
                        <a:effectLst/>
                        <a:latin typeface="Times New Roman" panose="02020603050405020304" pitchFamily="18" charset="0"/>
                        <a:cs typeface="Times New Roman" panose="02020603050405020304" pitchFamily="18" charset="0"/>
                      </a:endParaRPr>
                    </a:p>
                  </a:txBody>
                  <a:tcPr anchor="ctr"/>
                </a:tc>
                <a:tc>
                  <a:txBody>
                    <a:bodyPr/>
                    <a:lstStyle/>
                    <a:p>
                      <a:pPr algn="ctr" fontAlgn="t"/>
                      <a:r>
                        <a:rPr lang="uk-UA" sz="2000" dirty="0">
                          <a:solidFill>
                            <a:srgbClr val="0070C0"/>
                          </a:solidFill>
                          <a:latin typeface="Times New Roman" panose="02020603050405020304" pitchFamily="18" charset="0"/>
                          <a:cs typeface="Times New Roman" panose="02020603050405020304" pitchFamily="18" charset="0"/>
                        </a:rPr>
                        <a:t>21</a:t>
                      </a:r>
                      <a:endParaRPr lang="ru-RU" sz="2000" dirty="0">
                        <a:solidFill>
                          <a:srgbClr val="0070C0"/>
                        </a:solidFill>
                        <a:effectLst/>
                        <a:latin typeface="Times New Roman" panose="02020603050405020304" pitchFamily="18" charset="0"/>
                        <a:cs typeface="Times New Roman" panose="02020603050405020304" pitchFamily="18" charset="0"/>
                      </a:endParaRPr>
                    </a:p>
                  </a:txBody>
                  <a:tcPr anchor="ctr">
                    <a:lnR w="12700" cap="flat" cmpd="sng" algn="ctr">
                      <a:solidFill>
                        <a:srgbClr val="0070C0"/>
                      </a:solidFill>
                      <a:prstDash val="solid"/>
                      <a:round/>
                      <a:headEnd type="none" w="med" len="med"/>
                      <a:tailEnd type="none" w="med" len="med"/>
                    </a:lnR>
                  </a:tcPr>
                </a:tc>
                <a:extLst>
                  <a:ext uri="{0D108BD9-81ED-4DB2-BD59-A6C34878D82A}">
                    <a16:rowId xmlns:a16="http://schemas.microsoft.com/office/drawing/2014/main" val="2973577053"/>
                  </a:ext>
                </a:extLst>
              </a:tr>
            </a:tbl>
          </a:graphicData>
        </a:graphic>
      </p:graphicFrame>
      <p:sp>
        <p:nvSpPr>
          <p:cNvPr id="4" name="TextBox 3">
            <a:extLst>
              <a:ext uri="{FF2B5EF4-FFF2-40B4-BE49-F238E27FC236}">
                <a16:creationId xmlns:a16="http://schemas.microsoft.com/office/drawing/2014/main" id="{DF956E96-2A2C-4535-8CF0-B143AEBB395C}"/>
              </a:ext>
            </a:extLst>
          </p:cNvPr>
          <p:cNvSpPr txBox="1"/>
          <p:nvPr/>
        </p:nvSpPr>
        <p:spPr>
          <a:xfrm>
            <a:off x="2286000" y="-25183"/>
            <a:ext cx="4572000" cy="400110"/>
          </a:xfrm>
          <a:prstGeom prst="rect">
            <a:avLst/>
          </a:prstGeom>
          <a:noFill/>
        </p:spPr>
        <p:txBody>
          <a:bodyPr wrap="square">
            <a:spAutoFit/>
          </a:bodyPr>
          <a:lstStyle/>
          <a:p>
            <a:pPr algn="ctr"/>
            <a:r>
              <a:rPr lang="uk-UA" sz="2000" b="1" i="0" dirty="0">
                <a:solidFill>
                  <a:srgbClr val="002060"/>
                </a:solidFill>
                <a:effectLst/>
                <a:latin typeface="Times New Roman" panose="02020603050405020304" pitchFamily="18" charset="0"/>
              </a:rPr>
              <a:t>Досягнення стратегічних цілей </a:t>
            </a:r>
          </a:p>
        </p:txBody>
      </p:sp>
    </p:spTree>
    <p:extLst>
      <p:ext uri="{BB962C8B-B14F-4D97-AF65-F5344CB8AC3E}">
        <p14:creationId xmlns:p14="http://schemas.microsoft.com/office/powerpoint/2010/main" val="561354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694987-75E7-4E6D-B3BC-E71653AAEBBD}"/>
              </a:ext>
            </a:extLst>
          </p:cNvPr>
          <p:cNvSpPr txBox="1"/>
          <p:nvPr/>
        </p:nvSpPr>
        <p:spPr>
          <a:xfrm>
            <a:off x="107504" y="0"/>
            <a:ext cx="7128792" cy="6894195"/>
          </a:xfrm>
          <a:prstGeom prst="rect">
            <a:avLst/>
          </a:prstGeom>
          <a:noFill/>
        </p:spPr>
        <p:txBody>
          <a:bodyPr wrap="square">
            <a:spAutoFit/>
          </a:bodyPr>
          <a:lstStyle/>
          <a:p>
            <a:pPr algn="just"/>
            <a:r>
              <a:rPr lang="uk-UA" sz="2600" b="0" i="0" dirty="0">
                <a:solidFill>
                  <a:srgbClr val="002060"/>
                </a:solidFill>
                <a:effectLst/>
                <a:latin typeface="Times New Roman" panose="02020603050405020304" pitchFamily="18" charset="0"/>
                <a:cs typeface="Times New Roman" panose="02020603050405020304" pitchFamily="18" charset="0"/>
              </a:rPr>
              <a:t>За інформацією </a:t>
            </a:r>
            <a:r>
              <a:rPr lang="uk-UA" sz="2600" b="0" i="0" u="none" strike="noStrike" dirty="0">
                <a:solidFill>
                  <a:srgbClr val="00BCD5"/>
                </a:solidFill>
                <a:effectLst/>
                <a:latin typeface="Times New Roman" panose="02020603050405020304" pitchFamily="18" charset="0"/>
                <a:cs typeface="Times New Roman" panose="02020603050405020304" pitchFamily="18" charset="0"/>
                <a:hlinkClick r:id="rId2"/>
              </a:rPr>
              <a:t>Міністерства культури</a:t>
            </a:r>
          </a:p>
          <a:p>
            <a:pPr algn="just"/>
            <a:r>
              <a:rPr lang="uk-UA" sz="2600" b="0" i="0" u="none" strike="noStrike" dirty="0">
                <a:solidFill>
                  <a:srgbClr val="00BCD5"/>
                </a:solidFill>
                <a:effectLst/>
                <a:latin typeface="Times New Roman" panose="02020603050405020304" pitchFamily="18" charset="0"/>
                <a:cs typeface="Times New Roman" panose="02020603050405020304" pitchFamily="18" charset="0"/>
                <a:hlinkClick r:id="rId2"/>
              </a:rPr>
              <a:t>та інформаційної політики</a:t>
            </a:r>
            <a:r>
              <a:rPr lang="uk-UA" sz="2600" b="0" i="0" dirty="0">
                <a:solidFill>
                  <a:srgbClr val="002060"/>
                </a:solidFill>
                <a:effectLst/>
                <a:latin typeface="Times New Roman" panose="02020603050405020304" pitchFamily="18" charset="0"/>
                <a:cs typeface="Times New Roman" panose="02020603050405020304" pitchFamily="18" charset="0"/>
              </a:rPr>
              <a:t>, на сьогодні читання для задоволення та розвитку як життєва практика почало поступатись споживанню «швидкої» інформації із соціальних мереж, доступному </a:t>
            </a:r>
            <a:r>
              <a:rPr lang="uk-UA" sz="2600" b="0" i="0" dirty="0" err="1">
                <a:solidFill>
                  <a:srgbClr val="002060"/>
                </a:solidFill>
                <a:effectLst/>
                <a:latin typeface="Times New Roman" panose="02020603050405020304" pitchFamily="18" charset="0"/>
                <a:cs typeface="Times New Roman" panose="02020603050405020304" pitchFamily="18" charset="0"/>
              </a:rPr>
              <a:t>відеоконтенту</a:t>
            </a:r>
            <a:r>
              <a:rPr lang="uk-UA" sz="2600" b="0" i="0" dirty="0">
                <a:solidFill>
                  <a:srgbClr val="002060"/>
                </a:solidFill>
                <a:effectLst/>
                <a:latin typeface="Times New Roman" panose="02020603050405020304" pitchFamily="18" charset="0"/>
                <a:cs typeface="Times New Roman" panose="02020603050405020304" pitchFamily="18" charset="0"/>
              </a:rPr>
              <a:t> і телебаченню. Ситуація в Україні є особливо гострою: надто замала кількість виданих книжок на душу населення, а показники кількості населення, що читає, стрімко падають. Тож розроблення Стратегії зумовлене потребою кардинально змінити підходи до промоції читання. Читання має стати усвідомлено обраним дозвіллям, освітньою практикою та способом саморозвитку українців. Все це задля всебічного й гармонійного розвитку особистості, зокрема, критичного мислення.</a:t>
            </a:r>
            <a:endParaRPr lang="uk-UA" sz="2600" dirty="0">
              <a:solidFill>
                <a:srgbClr val="002060"/>
              </a:solidFill>
              <a:latin typeface="Times New Roman" panose="02020603050405020304" pitchFamily="18" charset="0"/>
              <a:cs typeface="Times New Roman" panose="02020603050405020304" pitchFamily="18" charset="0"/>
            </a:endParaRPr>
          </a:p>
        </p:txBody>
      </p:sp>
      <p:pic>
        <p:nvPicPr>
          <p:cNvPr id="6146" name="Picture 2" descr="⬇ Скачать картинки Открытая книга, стоковые фото Открытая книга в хорошем  качестве | Depositphotos">
            <a:extLst>
              <a:ext uri="{FF2B5EF4-FFF2-40B4-BE49-F238E27FC236}">
                <a16:creationId xmlns:a16="http://schemas.microsoft.com/office/drawing/2014/main" id="{1F2F0CA1-AB02-4AF3-828F-AF0BC7C38B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373216"/>
            <a:ext cx="1905105" cy="1484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99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BF198C-496B-43F4-8B94-9C1F2F861478}"/>
              </a:ext>
            </a:extLst>
          </p:cNvPr>
          <p:cNvSpPr txBox="1"/>
          <p:nvPr/>
        </p:nvSpPr>
        <p:spPr>
          <a:xfrm>
            <a:off x="143508" y="260648"/>
            <a:ext cx="8856984" cy="6186309"/>
          </a:xfrm>
          <a:prstGeom prst="rect">
            <a:avLst/>
          </a:prstGeom>
          <a:noFill/>
        </p:spPr>
        <p:txBody>
          <a:bodyPr wrap="square">
            <a:spAutoFit/>
          </a:bodyPr>
          <a:lstStyle/>
          <a:p>
            <a:pPr algn="ctr"/>
            <a:r>
              <a:rPr lang="uk-UA" sz="2200" b="1" i="0" u="none" strike="noStrike" dirty="0">
                <a:solidFill>
                  <a:srgbClr val="0070C0"/>
                </a:solidFill>
                <a:effectLst/>
                <a:latin typeface="Times New Roman" panose="02020603050405020304" pitchFamily="18" charset="0"/>
              </a:rPr>
              <a:t>Порядок проведення моніторингу, оцінки результатів реалізації Стратегії та звітування</a:t>
            </a:r>
            <a:endParaRPr lang="uk-UA" sz="2200" b="0" i="0" dirty="0">
              <a:solidFill>
                <a:srgbClr val="0070C0"/>
              </a:solidFill>
              <a:effectLst/>
              <a:latin typeface="Times New Roman" panose="02020603050405020304" pitchFamily="18" charset="0"/>
            </a:endParaRPr>
          </a:p>
          <a:p>
            <a:pPr algn="just"/>
            <a:endParaRPr lang="uk-UA" sz="800" b="0" i="0" dirty="0">
              <a:solidFill>
                <a:srgbClr val="002060"/>
              </a:solidFill>
              <a:effectLst/>
              <a:latin typeface="Times New Roman" panose="02020603050405020304" pitchFamily="18" charset="0"/>
            </a:endParaRPr>
          </a:p>
          <a:p>
            <a:pPr algn="just"/>
            <a:r>
              <a:rPr lang="uk-UA" sz="2200" b="0" i="0" dirty="0">
                <a:solidFill>
                  <a:srgbClr val="002060"/>
                </a:solidFill>
                <a:effectLst/>
                <a:latin typeface="Times New Roman" panose="02020603050405020304" pitchFamily="18" charset="0"/>
              </a:rPr>
              <a:t>Моніторинг та оцінка результативності реалізації Стратегії та операційних планів реалізації Стратегії проводяться щороку МКІП із залученням представників органів державної влади та органів місцевого самоврядування, громадських об’єднань та наукових установ.</a:t>
            </a:r>
          </a:p>
          <a:p>
            <a:pPr algn="just"/>
            <a:r>
              <a:rPr lang="uk-UA" sz="2200" b="0" i="0" dirty="0">
                <a:solidFill>
                  <a:srgbClr val="002060"/>
                </a:solidFill>
                <a:effectLst/>
                <a:latin typeface="Times New Roman" panose="02020603050405020304" pitchFamily="18" charset="0"/>
              </a:rPr>
              <a:t>Результати моніторингу та оцінки реалізації Стратегії висвітлюються у:</a:t>
            </a:r>
          </a:p>
          <a:p>
            <a:pPr algn="just"/>
            <a:r>
              <a:rPr lang="uk-UA" sz="2200" b="0" i="0" dirty="0">
                <a:solidFill>
                  <a:srgbClr val="002060"/>
                </a:solidFill>
                <a:effectLst/>
                <a:latin typeface="Times New Roman" panose="02020603050405020304" pitchFamily="18" charset="0"/>
              </a:rPr>
              <a:t>річних звітах про реалізацію Стратегії та операційних планів її реалізації, які щороку готує та оприлюднює МКІП;</a:t>
            </a:r>
          </a:p>
          <a:p>
            <a:pPr algn="just"/>
            <a:r>
              <a:rPr lang="uk-UA" sz="2200" b="0" i="0" dirty="0">
                <a:solidFill>
                  <a:srgbClr val="002060"/>
                </a:solidFill>
                <a:effectLst/>
                <a:latin typeface="Times New Roman" panose="02020603050405020304" pitchFamily="18" charset="0"/>
              </a:rPr>
              <a:t>регіональних та галузевих звітах про реалізацію Стратегії та операційних планів її реалізації, які щороку подаються до МКІП, центральними та місцевими органами виконавчої влади.</a:t>
            </a:r>
          </a:p>
          <a:p>
            <a:pPr algn="just"/>
            <a:r>
              <a:rPr lang="uk-UA" sz="2200" b="0" i="0" dirty="0">
                <a:solidFill>
                  <a:srgbClr val="002060"/>
                </a:solidFill>
                <a:effectLst/>
                <a:latin typeface="Times New Roman" panose="02020603050405020304" pitchFamily="18" charset="0"/>
              </a:rPr>
              <a:t>Результати моніторингу враховуються під час розроблення операційних планів реалізації Стратегії на наступні періоди.</a:t>
            </a:r>
          </a:p>
          <a:p>
            <a:pPr algn="just"/>
            <a:r>
              <a:rPr lang="uk-UA" sz="2200" b="0" i="0" dirty="0">
                <a:solidFill>
                  <a:srgbClr val="002060"/>
                </a:solidFill>
                <a:effectLst/>
                <a:latin typeface="Times New Roman" panose="02020603050405020304" pitchFamily="18" charset="0"/>
              </a:rPr>
              <a:t>Узагальнена оцінка результативності Стратегії проводиться протягом року після завершення строку її дії та подається Кабінетові Міністрів України.</a:t>
            </a:r>
          </a:p>
        </p:txBody>
      </p:sp>
    </p:spTree>
    <p:extLst>
      <p:ext uri="{BB962C8B-B14F-4D97-AF65-F5344CB8AC3E}">
        <p14:creationId xmlns:p14="http://schemas.microsoft.com/office/powerpoint/2010/main" val="2715395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B210FF-4E8E-4796-BF29-AD14B4DFCF3E}"/>
              </a:ext>
            </a:extLst>
          </p:cNvPr>
          <p:cNvSpPr txBox="1"/>
          <p:nvPr/>
        </p:nvSpPr>
        <p:spPr>
          <a:xfrm>
            <a:off x="215516" y="332656"/>
            <a:ext cx="8712968" cy="5139869"/>
          </a:xfrm>
          <a:prstGeom prst="rect">
            <a:avLst/>
          </a:prstGeom>
          <a:noFill/>
        </p:spPr>
        <p:txBody>
          <a:bodyPr wrap="square">
            <a:spAutoFit/>
          </a:bodyPr>
          <a:lstStyle/>
          <a:p>
            <a:pPr algn="ctr"/>
            <a:r>
              <a:rPr lang="uk-UA" b="1" i="0" u="none" strike="noStrike" dirty="0">
                <a:solidFill>
                  <a:srgbClr val="0070C0"/>
                </a:solidFill>
                <a:effectLst/>
                <a:latin typeface="Times New Roman" panose="02020603050405020304" pitchFamily="18" charset="0"/>
              </a:rPr>
              <a:t>Обсяг фінансових, матеріально-технічних, трудових ресурсів, необхідних для реалізації Стратегії</a:t>
            </a:r>
            <a:endParaRPr lang="uk-UA" b="0" i="0" dirty="0">
              <a:solidFill>
                <a:srgbClr val="0070C0"/>
              </a:solidFill>
              <a:effectLst/>
              <a:latin typeface="Times New Roman" panose="02020603050405020304" pitchFamily="18" charset="0"/>
            </a:endParaRPr>
          </a:p>
          <a:p>
            <a:pPr algn="just"/>
            <a:r>
              <a:rPr lang="uk-UA" b="0" i="0" dirty="0">
                <a:solidFill>
                  <a:srgbClr val="002060"/>
                </a:solidFill>
                <a:effectLst/>
                <a:latin typeface="Times New Roman" panose="02020603050405020304" pitchFamily="18" charset="0"/>
              </a:rPr>
              <a:t>Заходи з реалізації Стратегії будуть впроваджуватися протягом 2023-2032 років за рахунок коштів державного та місцевих бюджетів в межах бюджетних призначень, передбачених головним розпорядникам бюджетних коштів на відповідний період, інших джерел, не заборонених законодавством, зокрема фінансових ресурсів, які надаються в рамках міжнародної технічної допомоги (у разі її залучення).</a:t>
            </a:r>
          </a:p>
          <a:p>
            <a:pPr algn="just"/>
            <a:endParaRPr lang="uk-UA" b="0" i="0" dirty="0">
              <a:solidFill>
                <a:srgbClr val="333333"/>
              </a:solidFill>
              <a:effectLst/>
              <a:latin typeface="Times New Roman" panose="02020603050405020304" pitchFamily="18" charset="0"/>
            </a:endParaRPr>
          </a:p>
          <a:p>
            <a:pPr algn="just"/>
            <a:r>
              <a:rPr lang="uk-UA" sz="2200" b="1" i="0" u="none" strike="noStrike" dirty="0">
                <a:solidFill>
                  <a:srgbClr val="002060"/>
                </a:solidFill>
                <a:effectLst/>
                <a:latin typeface="Times New Roman" panose="02020603050405020304" pitchFamily="18" charset="0"/>
                <a:cs typeface="Times New Roman" panose="02020603050405020304" pitchFamily="18" charset="0"/>
              </a:rPr>
              <a:t>Операційний план реалізації </a:t>
            </a:r>
            <a:r>
              <a:rPr lang="ru-RU" sz="2200" b="1" i="0" u="none" strike="noStrike" dirty="0">
                <a:solidFill>
                  <a:srgbClr val="002060"/>
                </a:solidFill>
                <a:effectLst/>
                <a:latin typeface="Times New Roman" panose="02020603050405020304" pitchFamily="18" charset="0"/>
                <a:cs typeface="Times New Roman" panose="02020603050405020304" pitchFamily="18" charset="0"/>
              </a:rPr>
              <a:t>у 2023-2025 роках </a:t>
            </a:r>
            <a:r>
              <a:rPr lang="uk-UA" sz="2200" b="1" i="0" u="none" strike="noStrike" dirty="0">
                <a:solidFill>
                  <a:srgbClr val="002060"/>
                </a:solidFill>
                <a:effectLst/>
                <a:latin typeface="Times New Roman" panose="02020603050405020304" pitchFamily="18" charset="0"/>
                <a:cs typeface="Times New Roman" panose="02020603050405020304" pitchFamily="18" charset="0"/>
              </a:rPr>
              <a:t>Стратегії розвитку читання </a:t>
            </a:r>
            <a:r>
              <a:rPr lang="ru-RU" sz="2200" b="1" i="0" u="none" strike="noStrike" dirty="0">
                <a:solidFill>
                  <a:srgbClr val="002060"/>
                </a:solidFill>
                <a:effectLst/>
                <a:latin typeface="Times New Roman" panose="02020603050405020304" pitchFamily="18" charset="0"/>
                <a:cs typeface="Times New Roman" panose="02020603050405020304" pitchFamily="18" charset="0"/>
              </a:rPr>
              <a:t>на </a:t>
            </a:r>
            <a:r>
              <a:rPr lang="uk-UA" sz="2200" b="1" i="0" u="none" strike="noStrike" dirty="0">
                <a:solidFill>
                  <a:srgbClr val="002060"/>
                </a:solidFill>
                <a:effectLst/>
                <a:latin typeface="Times New Roman" panose="02020603050405020304" pitchFamily="18" charset="0"/>
                <a:cs typeface="Times New Roman" panose="02020603050405020304" pitchFamily="18" charset="0"/>
              </a:rPr>
              <a:t>період</a:t>
            </a:r>
            <a:r>
              <a:rPr lang="ru-RU" sz="2200" b="1" i="0" u="none" strike="noStrike" dirty="0">
                <a:solidFill>
                  <a:srgbClr val="002060"/>
                </a:solidFill>
                <a:effectLst/>
                <a:latin typeface="Times New Roman" panose="02020603050405020304" pitchFamily="18" charset="0"/>
                <a:cs typeface="Times New Roman" panose="02020603050405020304" pitchFamily="18" charset="0"/>
              </a:rPr>
              <a:t> до 2032 року </a:t>
            </a:r>
            <a:r>
              <a:rPr lang="ru-RU" sz="2200" b="1" dirty="0">
                <a:solidFill>
                  <a:srgbClr val="002060"/>
                </a:solidFill>
                <a:latin typeface="Times New Roman" panose="02020603050405020304" pitchFamily="18" charset="0"/>
                <a:cs typeface="Times New Roman" panose="02020603050405020304" pitchFamily="18" charset="0"/>
              </a:rPr>
              <a:t>«</a:t>
            </a:r>
            <a:r>
              <a:rPr lang="uk-UA" sz="2200" b="1" i="0" u="none" strike="noStrike" dirty="0">
                <a:solidFill>
                  <a:srgbClr val="002060"/>
                </a:solidFill>
                <a:effectLst/>
                <a:latin typeface="Times New Roman" panose="02020603050405020304" pitchFamily="18" charset="0"/>
                <a:cs typeface="Times New Roman" panose="02020603050405020304" pitchFamily="18" charset="0"/>
              </a:rPr>
              <a:t>Читання як життєва стратегія» (Затверджений</a:t>
            </a:r>
            <a:r>
              <a:rPr lang="ru-RU" sz="2200" b="1" i="0" u="none" strike="noStrike" dirty="0">
                <a:solidFill>
                  <a:srgbClr val="002060"/>
                </a:solidFill>
                <a:effectLst/>
                <a:latin typeface="Times New Roman" panose="02020603050405020304" pitchFamily="18" charset="0"/>
                <a:cs typeface="Times New Roman" panose="02020603050405020304" pitchFamily="18" charset="0"/>
              </a:rPr>
              <a:t> </a:t>
            </a:r>
            <a:r>
              <a:rPr lang="uk-UA" sz="2200" b="1" i="0" u="none" strike="noStrike" dirty="0">
                <a:solidFill>
                  <a:srgbClr val="002060"/>
                </a:solidFill>
                <a:effectLst/>
                <a:latin typeface="Times New Roman" panose="02020603050405020304" pitchFamily="18" charset="0"/>
                <a:cs typeface="Times New Roman" panose="02020603050405020304" pitchFamily="18" charset="0"/>
              </a:rPr>
              <a:t>розпорядженням Кабінету Міністрів України</a:t>
            </a:r>
            <a:br>
              <a:rPr lang="uk-UA" sz="2200" dirty="0">
                <a:solidFill>
                  <a:srgbClr val="002060"/>
                </a:solidFill>
                <a:latin typeface="Times New Roman" panose="02020603050405020304" pitchFamily="18" charset="0"/>
                <a:cs typeface="Times New Roman" panose="02020603050405020304" pitchFamily="18" charset="0"/>
              </a:rPr>
            </a:br>
            <a:r>
              <a:rPr lang="uk-UA" sz="2200" b="1" i="0" u="none" strike="noStrike" dirty="0">
                <a:solidFill>
                  <a:srgbClr val="002060"/>
                </a:solidFill>
                <a:effectLst/>
                <a:latin typeface="Times New Roman" panose="02020603050405020304" pitchFamily="18" charset="0"/>
                <a:cs typeface="Times New Roman" panose="02020603050405020304" pitchFamily="18" charset="0"/>
              </a:rPr>
              <a:t>від 3 березня 2023 р. № 190-р</a:t>
            </a:r>
            <a:endParaRPr lang="uk-UA" sz="2200" b="0"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002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Books PNG">
            <a:extLst>
              <a:ext uri="{FF2B5EF4-FFF2-40B4-BE49-F238E27FC236}">
                <a16:creationId xmlns:a16="http://schemas.microsoft.com/office/drawing/2014/main" id="{3F8D3E6C-4E21-4664-99A2-8B64342E652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5958"/>
          <a:stretch/>
        </p:blipFill>
        <p:spPr bwMode="auto">
          <a:xfrm>
            <a:off x="0" y="3861048"/>
            <a:ext cx="9144000" cy="2808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325CA82-6552-4A20-B803-9264CB748889}"/>
              </a:ext>
            </a:extLst>
          </p:cNvPr>
          <p:cNvSpPr txBox="1"/>
          <p:nvPr/>
        </p:nvSpPr>
        <p:spPr>
          <a:xfrm>
            <a:off x="1115616" y="2204864"/>
            <a:ext cx="7272808" cy="923330"/>
          </a:xfrm>
          <a:prstGeom prst="rect">
            <a:avLst/>
          </a:prstGeom>
          <a:noFill/>
        </p:spPr>
        <p:txBody>
          <a:bodyPr wrap="square">
            <a:spAutoFit/>
          </a:bodyPr>
          <a:lstStyle/>
          <a:p>
            <a:pPr marL="0" marR="0" lvl="0" indent="0" algn="ctr" rtl="0">
              <a:spcBef>
                <a:spcPts val="0"/>
              </a:spcBef>
              <a:spcAft>
                <a:spcPts val="0"/>
              </a:spcAft>
              <a:buNone/>
            </a:pPr>
            <a:r>
              <a:rPr lang="uk-UA" sz="5400" b="1" cap="none" dirty="0">
                <a:solidFill>
                  <a:srgbClr val="FFC000"/>
                </a:solidFill>
                <a:latin typeface="Times New Roman"/>
                <a:ea typeface="Times New Roman"/>
                <a:cs typeface="Times New Roman"/>
                <a:sym typeface="Times New Roman"/>
              </a:rPr>
              <a:t>ДЯКУЮ ЗА УВАГУ!</a:t>
            </a:r>
            <a:endParaRPr lang="uk-UA" sz="5400" b="1" dirty="0">
              <a:solidFill>
                <a:srgbClr val="FFC000"/>
              </a:solidFill>
            </a:endParaRPr>
          </a:p>
        </p:txBody>
      </p:sp>
    </p:spTree>
    <p:extLst>
      <p:ext uri="{BB962C8B-B14F-4D97-AF65-F5344CB8AC3E}">
        <p14:creationId xmlns:p14="http://schemas.microsoft.com/office/powerpoint/2010/main" val="377089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B2171B-21A6-4871-BB58-2197BA8F6198}"/>
              </a:ext>
            </a:extLst>
          </p:cNvPr>
          <p:cNvSpPr txBox="1"/>
          <p:nvPr/>
        </p:nvSpPr>
        <p:spPr>
          <a:xfrm>
            <a:off x="107504" y="0"/>
            <a:ext cx="8928992" cy="6632585"/>
          </a:xfrm>
          <a:prstGeom prst="rect">
            <a:avLst/>
          </a:prstGeom>
          <a:noFill/>
        </p:spPr>
        <p:txBody>
          <a:bodyPr wrap="square">
            <a:spAutoFit/>
          </a:bodyPr>
          <a:lstStyle/>
          <a:p>
            <a:pPr algn="ctr">
              <a:spcBef>
                <a:spcPts val="0"/>
              </a:spcBef>
              <a:spcAft>
                <a:spcPts val="0"/>
              </a:spcAft>
            </a:pPr>
            <a:r>
              <a:rPr lang="uk-UA" sz="2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Нормативно-правові акти, </a:t>
            </a:r>
          </a:p>
          <a:p>
            <a:pPr algn="ctr">
              <a:spcBef>
                <a:spcPts val="0"/>
              </a:spcBef>
              <a:spcAft>
                <a:spcPts val="0"/>
              </a:spcAft>
            </a:pPr>
            <a:r>
              <a:rPr lang="uk-UA" sz="2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що діють у відповідних сферах</a:t>
            </a:r>
            <a:endParaRPr lang="uk-UA" sz="2800" b="1" dirty="0">
              <a:solidFill>
                <a:srgbClr val="C00000"/>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4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Стратегія узгоджується з положеннями таких </a:t>
            </a:r>
          </a:p>
          <a:p>
            <a:pPr algn="just">
              <a:spcBef>
                <a:spcPts val="600"/>
              </a:spcBef>
            </a:pPr>
            <a:r>
              <a:rPr lang="uk-UA" sz="24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нормативно-правових актів:</a:t>
            </a:r>
            <a:endParaRPr lang="uk-UA" sz="2400" dirty="0">
              <a:solidFill>
                <a:schemeClr val="accent2"/>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Закону України </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Про державну підтримку книговидавничої справи в Україні</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2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Закону України </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Про бібліотеки і бібліотечну справу</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2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Закону України “Про внесення змін до деяких законів України щодо обмеження доступу на український ринок іноземної друкованої продукції антиукраїнського змісту”;</a:t>
            </a:r>
            <a:endParaRPr lang="uk-UA" sz="22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Указу Президента України від 2 червня 2021 р. № 225 </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Про рішення Ради національної безпеки і оборони України від 14 травня 2021 року </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Про Стратегію людського розвитку</a:t>
            </a:r>
            <a:r>
              <a:rPr lang="ru-RU"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2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600"/>
              </a:spcBef>
            </a:pP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розпорядження Кабінету Міністрів України від 23 березня 2016 р. </a:t>
            </a:r>
            <a:b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219 “Про схвалення Стратегії розвитку бібліотечної справи на період до 2025 року</a:t>
            </a:r>
            <a:r>
              <a:rPr lang="uk-UA" sz="2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“Якісні зміни бібліотек для забезпечення сталого розвитку України” (Офіційний вісник України, 2016 р., № 26, ст. 1047);</a:t>
            </a:r>
            <a:endParaRPr lang="uk-UA" sz="2200" dirty="0">
              <a:solidFill>
                <a:srgbClr val="002060"/>
              </a:solidFill>
              <a:effectLst/>
              <a:latin typeface="Antiqua"/>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626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9ACDD3-A43A-4D99-B1B9-A12E51039072}"/>
              </a:ext>
            </a:extLst>
          </p:cNvPr>
          <p:cNvSpPr txBox="1"/>
          <p:nvPr/>
        </p:nvSpPr>
        <p:spPr>
          <a:xfrm>
            <a:off x="107504" y="0"/>
            <a:ext cx="8928992" cy="6955750"/>
          </a:xfrm>
          <a:prstGeom prst="rect">
            <a:avLst/>
          </a:prstGeom>
          <a:noFill/>
        </p:spPr>
        <p:txBody>
          <a:bodyPr wrap="square">
            <a:spAutoFit/>
          </a:bodyPr>
          <a:lstStyle/>
          <a:p>
            <a:pPr algn="ctr">
              <a:spcBef>
                <a:spcPts val="0"/>
              </a:spcBef>
              <a:spcAft>
                <a:spcPts val="0"/>
              </a:spcAft>
            </a:pPr>
            <a:r>
              <a:rPr lang="uk-UA" sz="2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Нормативно-правові акти, що діють </a:t>
            </a:r>
          </a:p>
          <a:p>
            <a:pPr algn="ctr">
              <a:spcBef>
                <a:spcPts val="0"/>
              </a:spcBef>
              <a:spcAft>
                <a:spcPts val="0"/>
              </a:spcAft>
            </a:pPr>
            <a:r>
              <a:rPr lang="uk-UA" sz="26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у відповідних сферах</a:t>
            </a:r>
            <a:endParaRPr lang="uk-UA" sz="2600" b="1" dirty="0">
              <a:solidFill>
                <a:srgbClr val="C00000"/>
              </a:solidFill>
              <a:effectLst/>
              <a:latin typeface="Antiqua"/>
              <a:ea typeface="Times New Roman" panose="02020603050405020304" pitchFamily="18" charset="0"/>
              <a:cs typeface="Times New Roman" panose="02020603050405020304" pitchFamily="18" charset="0"/>
            </a:endParaRPr>
          </a:p>
          <a:p>
            <a:pPr algn="just">
              <a:spcBef>
                <a:spcPts val="0"/>
              </a:spcBef>
            </a:pPr>
            <a:r>
              <a:rPr lang="uk-UA" sz="2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Стратегія узгоджується з положеннями таких </a:t>
            </a:r>
          </a:p>
          <a:p>
            <a:pPr algn="just">
              <a:spcBef>
                <a:spcPts val="0"/>
              </a:spcBef>
            </a:pPr>
            <a:r>
              <a:rPr lang="uk-UA" sz="2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нормативно-правових актів:</a:t>
            </a: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розпорядження</a:t>
            </a:r>
            <a:r>
              <a:rPr lang="uk-UA"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Кабінету Міністрів України від 14 грудня 2016 р.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988 “Про схвалення Концепції реалізації державної політики у сфері реформування загальної середньої освіти “Нова українська школа” на період до 2029 року” (Офіційний вісник України, 2017 р., № 1, ст. 22);</a:t>
            </a:r>
            <a:endParaRPr lang="uk-UA" sz="18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розпорядження Кабінету Міністрів України від 17 липня 2019 р.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596 “Про схвалення Стратегії популяризації української мови до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2030 року “Сильна мова — успішна держава” (Офіційний вісник України, 2019 р., № 62, ст. 2159);</a:t>
            </a:r>
            <a:endParaRPr lang="uk-UA" sz="18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розпорядження Кабінету Міністрів України від 19 травня 2021 р.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474 “Про схвалення Концепції Державної цільової національно-культурної програми забезпечення всебічного розвитку і функціонування української мови як державної в усіх сферах суспільного життя на період до 2030 року” (Офіційний вісник України, 2021 р., № 42, ст. </a:t>
            </a:r>
            <a:r>
              <a:rPr lang="uk-UA" sz="1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2565);</a:t>
            </a:r>
            <a:endParaRPr lang="uk-UA" sz="18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розпорядження Кабінету Міністрів України від 14 квітня 2021 р.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366 “Про схвалення Національної стратегії із створення </a:t>
            </a:r>
            <a:r>
              <a:rPr lang="uk-UA"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безбар’єрного</a:t>
            </a: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простору в Україні на період до 2030 року” (Офіційний вісник України, 2021 р., № 36, ст. 2154);</a:t>
            </a:r>
            <a:endParaRPr lang="uk-UA" sz="1800" dirty="0">
              <a:solidFill>
                <a:srgbClr val="002060"/>
              </a:solidFill>
              <a:effectLst/>
              <a:latin typeface="Antiqua"/>
              <a:ea typeface="Times New Roman" panose="02020603050405020304" pitchFamily="18" charset="0"/>
              <a:cs typeface="Times New Roman" panose="02020603050405020304" pitchFamily="18" charset="0"/>
            </a:endParaRP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постанови Кабінету Міністрів України від 5 серпня 2020 р. № 695</a:t>
            </a:r>
          </a:p>
          <a:p>
            <a:pPr algn="just">
              <a:spcBef>
                <a:spcPts val="0"/>
              </a:spcBef>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“Про затвердження Державної стратегії регіонального розвитку на </a:t>
            </a:r>
            <a:b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2021—2027 роки” (Офіційний вісник України, 2020 р., № 67, ст. </a:t>
            </a:r>
            <a:r>
              <a:rPr lang="uk-UA" sz="1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2155).</a:t>
            </a:r>
            <a:endParaRPr lang="uk-UA" sz="2400" dirty="0">
              <a:solidFill>
                <a:srgbClr val="002060"/>
              </a:solidFill>
              <a:effectLst/>
              <a:latin typeface="Antiqua"/>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15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81832D-90B7-4F29-A391-E456F83FF259}"/>
              </a:ext>
            </a:extLst>
          </p:cNvPr>
          <p:cNvSpPr txBox="1"/>
          <p:nvPr/>
        </p:nvSpPr>
        <p:spPr>
          <a:xfrm>
            <a:off x="467544" y="199327"/>
            <a:ext cx="7398706" cy="4278094"/>
          </a:xfrm>
          <a:prstGeom prst="rect">
            <a:avLst/>
          </a:prstGeom>
          <a:noFill/>
        </p:spPr>
        <p:txBody>
          <a:bodyPr wrap="square">
            <a:spAutoFit/>
          </a:bodyPr>
          <a:lstStyle/>
          <a:p>
            <a:pPr algn="ctr" fontAlgn="base"/>
            <a:r>
              <a:rPr lang="uk-UA" sz="2800" b="0" i="0" dirty="0">
                <a:solidFill>
                  <a:srgbClr val="C00000"/>
                </a:solidFill>
                <a:effectLst/>
                <a:latin typeface="Times New Roman" panose="02020603050405020304" pitchFamily="18" charset="0"/>
                <a:cs typeface="Times New Roman" panose="02020603050405020304" pitchFamily="18" charset="0"/>
              </a:rPr>
              <a:t>Реалізація Стратегії відбуватиметься </a:t>
            </a:r>
          </a:p>
          <a:p>
            <a:pPr algn="ctr" fontAlgn="base"/>
            <a:r>
              <a:rPr lang="uk-UA" sz="2800" b="0" i="0" dirty="0">
                <a:solidFill>
                  <a:srgbClr val="C00000"/>
                </a:solidFill>
                <a:effectLst/>
                <a:latin typeface="Times New Roman" panose="02020603050405020304" pitchFamily="18" charset="0"/>
                <a:cs typeface="Times New Roman" panose="02020603050405020304" pitchFamily="18" charset="0"/>
              </a:rPr>
              <a:t>у три етапи за двома напрямами:</a:t>
            </a:r>
          </a:p>
          <a:p>
            <a:pPr algn="ctr" fontAlgn="base">
              <a:buFont typeface="Arial" panose="020B0604020202020204" pitchFamily="34" charset="0"/>
              <a:buChar char="•"/>
            </a:pPr>
            <a:r>
              <a:rPr lang="uk-UA" b="0" i="0" dirty="0">
                <a:solidFill>
                  <a:srgbClr val="002060"/>
                </a:solidFill>
                <a:effectLst/>
                <a:latin typeface="Times New Roman" panose="02020603050405020304" pitchFamily="18" charset="0"/>
                <a:cs typeface="Times New Roman" panose="02020603050405020304" pitchFamily="18" charset="0"/>
              </a:rPr>
              <a:t>«Підтримка та розвиток книжкової екосистеми», в результаті реалізації якого читачі матимуть доступ до якісної різножанрової книги, насамперед українськомовної, у різних форматах </a:t>
            </a:r>
          </a:p>
          <a:p>
            <a:pPr algn="ctr" fontAlgn="base"/>
            <a:r>
              <a:rPr lang="uk-UA" b="0" i="0" dirty="0">
                <a:solidFill>
                  <a:srgbClr val="002060"/>
                </a:solidFill>
                <a:effectLst/>
                <a:latin typeface="Times New Roman" panose="02020603050405020304" pitchFamily="18" charset="0"/>
                <a:cs typeface="Times New Roman" panose="02020603050405020304" pitchFamily="18" charset="0"/>
              </a:rPr>
              <a:t>відповідно до потреб;</a:t>
            </a:r>
          </a:p>
          <a:p>
            <a:pPr algn="ctr" fontAlgn="base">
              <a:buFont typeface="Arial" panose="020B0604020202020204" pitchFamily="34" charset="0"/>
              <a:buChar char="•"/>
            </a:pPr>
            <a:r>
              <a:rPr lang="uk-UA" b="0" i="0" dirty="0">
                <a:solidFill>
                  <a:srgbClr val="002060"/>
                </a:solidFill>
                <a:effectLst/>
                <a:latin typeface="Times New Roman" panose="02020603050405020304" pitchFamily="18" charset="0"/>
                <a:cs typeface="Times New Roman" panose="02020603050405020304" pitchFamily="18" charset="0"/>
              </a:rPr>
              <a:t>«Формування звички і потреби в читанні», в результаті реалізації якого люди і спільноти обиратимуть читання як свідому та регулярну практику для дозвілля, навчання та розвитку.</a:t>
            </a:r>
          </a:p>
        </p:txBody>
      </p:sp>
      <p:sp>
        <p:nvSpPr>
          <p:cNvPr id="7" name="TextBox 6">
            <a:extLst>
              <a:ext uri="{FF2B5EF4-FFF2-40B4-BE49-F238E27FC236}">
                <a16:creationId xmlns:a16="http://schemas.microsoft.com/office/drawing/2014/main" id="{1D785384-9288-4383-B6D2-65B4DBFD3D20}"/>
              </a:ext>
            </a:extLst>
          </p:cNvPr>
          <p:cNvSpPr txBox="1"/>
          <p:nvPr/>
        </p:nvSpPr>
        <p:spPr>
          <a:xfrm>
            <a:off x="-9770" y="4477421"/>
            <a:ext cx="9109927" cy="1938992"/>
          </a:xfrm>
          <a:prstGeom prst="rect">
            <a:avLst/>
          </a:prstGeom>
          <a:noFill/>
        </p:spPr>
        <p:txBody>
          <a:bodyPr wrap="square">
            <a:spAutoFit/>
          </a:bodyPr>
          <a:lstStyle/>
          <a:p>
            <a:pPr algn="ctr"/>
            <a:r>
              <a:rPr lang="uk-UA" b="0" i="0" dirty="0">
                <a:solidFill>
                  <a:srgbClr val="C00000"/>
                </a:solidFill>
                <a:effectLst/>
                <a:latin typeface="Times New Roman" panose="02020603050405020304" pitchFamily="18" charset="0"/>
                <a:cs typeface="Times New Roman" panose="02020603050405020304" pitchFamily="18" charset="0"/>
              </a:rPr>
              <a:t>Моніторинг та оцінку результативності реалізації Стратегії здійснюватиме </a:t>
            </a:r>
            <a:r>
              <a:rPr lang="ru-RU" b="0" i="0" u="none" strike="noStrike" dirty="0" err="1">
                <a:solidFill>
                  <a:srgbClr val="00BCD5"/>
                </a:solidFill>
                <a:effectLst/>
                <a:latin typeface="Times New Roman" panose="02020603050405020304" pitchFamily="18" charset="0"/>
                <a:cs typeface="Times New Roman" panose="02020603050405020304" pitchFamily="18" charset="0"/>
                <a:hlinkClick r:id="rId3"/>
              </a:rPr>
              <a:t>Міністерство</a:t>
            </a:r>
            <a:r>
              <a:rPr lang="ru-RU" b="0" i="0" u="none" strike="noStrike" dirty="0">
                <a:solidFill>
                  <a:srgbClr val="00BCD5"/>
                </a:solidFill>
                <a:effectLst/>
                <a:latin typeface="Times New Roman" panose="02020603050405020304" pitchFamily="18" charset="0"/>
                <a:cs typeface="Times New Roman" panose="02020603050405020304" pitchFamily="18" charset="0"/>
                <a:hlinkClick r:id="rId3"/>
              </a:rPr>
              <a:t> </a:t>
            </a:r>
            <a:r>
              <a:rPr lang="ru-RU" b="0" i="0" u="none" strike="noStrike" dirty="0" err="1">
                <a:solidFill>
                  <a:srgbClr val="00BCD5"/>
                </a:solidFill>
                <a:effectLst/>
                <a:latin typeface="Times New Roman" panose="02020603050405020304" pitchFamily="18" charset="0"/>
                <a:cs typeface="Times New Roman" panose="02020603050405020304" pitchFamily="18" charset="0"/>
                <a:hlinkClick r:id="rId3"/>
              </a:rPr>
              <a:t>культури</a:t>
            </a:r>
            <a:r>
              <a:rPr lang="ru-RU" b="0" i="0" u="none" strike="noStrike" dirty="0">
                <a:solidFill>
                  <a:srgbClr val="00BCD5"/>
                </a:solidFill>
                <a:effectLst/>
                <a:latin typeface="Times New Roman" panose="02020603050405020304" pitchFamily="18" charset="0"/>
                <a:cs typeface="Times New Roman" panose="02020603050405020304" pitchFamily="18" charset="0"/>
                <a:hlinkClick r:id="rId3"/>
              </a:rPr>
              <a:t> та </a:t>
            </a:r>
            <a:r>
              <a:rPr lang="ru-RU" b="0" i="0" u="none" strike="noStrike" dirty="0" err="1">
                <a:solidFill>
                  <a:srgbClr val="00BCD5"/>
                </a:solidFill>
                <a:effectLst/>
                <a:latin typeface="Times New Roman" panose="02020603050405020304" pitchFamily="18" charset="0"/>
                <a:cs typeface="Times New Roman" panose="02020603050405020304" pitchFamily="18" charset="0"/>
                <a:hlinkClick r:id="rId3"/>
              </a:rPr>
              <a:t>інформаційної</a:t>
            </a:r>
            <a:r>
              <a:rPr lang="ru-RU" b="0" i="0" u="none" strike="noStrike" dirty="0">
                <a:solidFill>
                  <a:srgbClr val="00BCD5"/>
                </a:solidFill>
                <a:effectLst/>
                <a:latin typeface="Times New Roman" panose="02020603050405020304" pitchFamily="18" charset="0"/>
                <a:cs typeface="Times New Roman" panose="02020603050405020304" pitchFamily="18" charset="0"/>
                <a:hlinkClick r:id="rId3"/>
              </a:rPr>
              <a:t> </a:t>
            </a:r>
            <a:r>
              <a:rPr lang="ru-RU" b="0" i="0" u="none" strike="noStrike" dirty="0" err="1">
                <a:solidFill>
                  <a:srgbClr val="00BCD5"/>
                </a:solidFill>
                <a:effectLst/>
                <a:latin typeface="Times New Roman" panose="02020603050405020304" pitchFamily="18" charset="0"/>
                <a:cs typeface="Times New Roman" panose="02020603050405020304" pitchFamily="18" charset="0"/>
                <a:hlinkClick r:id="rId3"/>
              </a:rPr>
              <a:t>політики</a:t>
            </a:r>
            <a:r>
              <a:rPr lang="uk-UA" b="0" i="0" dirty="0">
                <a:solidFill>
                  <a:srgbClr val="C00000"/>
                </a:solidFill>
                <a:effectLst/>
                <a:latin typeface="Times New Roman" panose="02020603050405020304" pitchFamily="18" charset="0"/>
                <a:cs typeface="Times New Roman" panose="02020603050405020304" pitchFamily="18" charset="0"/>
              </a:rPr>
              <a:t> із залученням представників органів державної влади та органів місцевого самоврядування, громадських об’єднань та наукових установ.</a:t>
            </a:r>
            <a:endParaRPr lang="uk-UA" dirty="0">
              <a:solidFill>
                <a:srgbClr val="C00000"/>
              </a:solidFill>
              <a:latin typeface="Times New Roman" panose="02020603050405020304" pitchFamily="18" charset="0"/>
              <a:cs typeface="Times New Roman" panose="02020603050405020304" pitchFamily="18" charset="0"/>
            </a:endParaRPr>
          </a:p>
        </p:txBody>
      </p:sp>
      <p:pic>
        <p:nvPicPr>
          <p:cNvPr id="7170" name="Picture 2" descr="Конспект уроку. Значення читання для пізнання навколишнього світу. За  педагогічною технологією &quot;Росток&quot;, 1 клас">
            <a:extLst>
              <a:ext uri="{FF2B5EF4-FFF2-40B4-BE49-F238E27FC236}">
                <a16:creationId xmlns:a16="http://schemas.microsoft.com/office/drawing/2014/main" id="{F6F1C727-D370-418A-AED0-51BF1F29B6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6093296"/>
            <a:ext cx="2223901" cy="76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60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6AAAB8-7B85-45A7-93AD-E9FCB5538494}"/>
              </a:ext>
            </a:extLst>
          </p:cNvPr>
          <p:cNvSpPr txBox="1"/>
          <p:nvPr/>
        </p:nvSpPr>
        <p:spPr>
          <a:xfrm>
            <a:off x="179512" y="366623"/>
            <a:ext cx="8784976" cy="6124754"/>
          </a:xfrm>
          <a:prstGeom prst="rect">
            <a:avLst/>
          </a:prstGeom>
          <a:noFill/>
        </p:spPr>
        <p:txBody>
          <a:bodyPr wrap="square">
            <a:spAutoFit/>
          </a:bodyPr>
          <a:lstStyle/>
          <a:p>
            <a:pPr algn="just" fontAlgn="base"/>
            <a:r>
              <a:rPr lang="uk-UA" b="0" i="0" dirty="0">
                <a:solidFill>
                  <a:schemeClr val="accent1">
                    <a:lumMod val="75000"/>
                  </a:schemeClr>
                </a:solidFill>
                <a:effectLst/>
                <a:latin typeface="Times New Roman" panose="02020603050405020304" pitchFamily="18" charset="0"/>
                <a:cs typeface="Times New Roman" panose="02020603050405020304" pitchFamily="18" charset="0"/>
              </a:rPr>
              <a:t>Пропоную розглянути, яку </a:t>
            </a:r>
            <a:r>
              <a:rPr lang="uk-UA" sz="2800" b="1" i="0" dirty="0">
                <a:solidFill>
                  <a:srgbClr val="C00000"/>
                </a:solidFill>
                <a:effectLst/>
                <a:latin typeface="Times New Roman" panose="02020603050405020304" pitchFamily="18" charset="0"/>
                <a:cs typeface="Times New Roman" panose="02020603050405020304" pitchFamily="18" charset="0"/>
              </a:rPr>
              <a:t>роль, функції та очікування покладенні на бібліотеки</a:t>
            </a:r>
            <a:r>
              <a:rPr lang="uk-UA" sz="2800" b="0" i="0" dirty="0">
                <a:solidFill>
                  <a:srgbClr val="C00000"/>
                </a:solidFill>
                <a:effectLst/>
                <a:latin typeface="Times New Roman" panose="02020603050405020304" pitchFamily="18" charset="0"/>
                <a:cs typeface="Times New Roman" panose="02020603050405020304" pitchFamily="18" charset="0"/>
              </a:rPr>
              <a:t> в реалізації Стратегії.</a:t>
            </a:r>
          </a:p>
          <a:p>
            <a:pPr algn="just" fontAlgn="base"/>
            <a:r>
              <a:rPr lang="uk-UA" b="0" i="0" dirty="0">
                <a:solidFill>
                  <a:schemeClr val="accent1">
                    <a:lumMod val="75000"/>
                  </a:schemeClr>
                </a:solidFill>
                <a:effectLst/>
                <a:latin typeface="Times New Roman" panose="02020603050405020304" pitchFamily="18" charset="0"/>
                <a:cs typeface="Times New Roman" panose="02020603050405020304" pitchFamily="18" charset="0"/>
              </a:rPr>
              <a:t>Здійснюючи аналіз сучасного стану розвитку читання, документом визначенні ключові проблеми читання в Україні. Так, останнє і єдине порівнюване дослідження читання</a:t>
            </a:r>
            <a:r>
              <a:rPr lang="uk-UA" b="0" i="0" dirty="0">
                <a:solidFill>
                  <a:srgbClr val="444444"/>
                </a:solidFill>
                <a:effectLst/>
                <a:latin typeface="Times New Roman" panose="02020603050405020304" pitchFamily="18" charset="0"/>
                <a:cs typeface="Times New Roman" panose="02020603050405020304" pitchFamily="18" charset="0"/>
              </a:rPr>
              <a:t> </a:t>
            </a:r>
            <a:r>
              <a:rPr lang="uk-UA" b="0" i="0" u="none" strike="noStrike" dirty="0">
                <a:solidFill>
                  <a:srgbClr val="00BCD5"/>
                </a:solidFill>
                <a:effectLst/>
                <a:latin typeface="Times New Roman" panose="02020603050405020304" pitchFamily="18" charset="0"/>
                <a:cs typeface="Times New Roman" panose="02020603050405020304" pitchFamily="18" charset="0"/>
                <a:hlinkClick r:id="rId2"/>
              </a:rPr>
              <a:t>“Читання в контексті </a:t>
            </a:r>
            <a:r>
              <a:rPr lang="uk-UA" b="0" i="0" u="none" strike="noStrike" dirty="0" err="1">
                <a:solidFill>
                  <a:srgbClr val="00BCD5"/>
                </a:solidFill>
                <a:effectLst/>
                <a:latin typeface="Times New Roman" panose="02020603050405020304" pitchFamily="18" charset="0"/>
                <a:cs typeface="Times New Roman" panose="02020603050405020304" pitchFamily="18" charset="0"/>
                <a:hlinkClick r:id="rId2"/>
              </a:rPr>
              <a:t>медіаспоживання</a:t>
            </a:r>
            <a:r>
              <a:rPr lang="uk-UA" b="0" i="0" u="none" strike="noStrike" dirty="0">
                <a:solidFill>
                  <a:srgbClr val="00BCD5"/>
                </a:solidFill>
                <a:effectLst/>
                <a:latin typeface="Times New Roman" panose="02020603050405020304" pitchFamily="18" charset="0"/>
                <a:cs typeface="Times New Roman" panose="02020603050405020304" pitchFamily="18" charset="0"/>
                <a:hlinkClick r:id="rId2"/>
              </a:rPr>
              <a:t> та </a:t>
            </a:r>
            <a:r>
              <a:rPr lang="uk-UA" b="0" i="0" u="none" strike="noStrike" dirty="0" err="1">
                <a:solidFill>
                  <a:srgbClr val="00BCD5"/>
                </a:solidFill>
                <a:effectLst/>
                <a:latin typeface="Times New Roman" panose="02020603050405020304" pitchFamily="18" charset="0"/>
                <a:cs typeface="Times New Roman" panose="02020603050405020304" pitchFamily="18" charset="0"/>
                <a:hlinkClick r:id="rId2"/>
              </a:rPr>
              <a:t>життєконструювання</a:t>
            </a:r>
            <a:r>
              <a:rPr lang="uk-UA" b="0" i="0" u="none" strike="noStrike" dirty="0">
                <a:solidFill>
                  <a:srgbClr val="00BCD5"/>
                </a:solidFill>
                <a:effectLst/>
                <a:latin typeface="Times New Roman" panose="02020603050405020304" pitchFamily="18" charset="0"/>
                <a:cs typeface="Times New Roman" panose="02020603050405020304" pitchFamily="18" charset="0"/>
                <a:hlinkClick r:id="rId2"/>
              </a:rPr>
              <a:t>”</a:t>
            </a:r>
            <a:r>
              <a:rPr lang="uk-UA" b="0" i="0" dirty="0">
                <a:solidFill>
                  <a:srgbClr val="444444"/>
                </a:solidFill>
                <a:effectLst/>
                <a:latin typeface="Times New Roman" panose="02020603050405020304" pitchFamily="18" charset="0"/>
                <a:cs typeface="Times New Roman" panose="02020603050405020304" pitchFamily="18" charset="0"/>
              </a:rPr>
              <a:t> </a:t>
            </a:r>
            <a:r>
              <a:rPr lang="uk-UA" b="0" i="0" dirty="0">
                <a:solidFill>
                  <a:schemeClr val="accent2">
                    <a:lumMod val="75000"/>
                  </a:schemeClr>
                </a:solidFill>
                <a:effectLst/>
                <a:latin typeface="Times New Roman" panose="02020603050405020304" pitchFamily="18" charset="0"/>
                <a:cs typeface="Times New Roman" panose="02020603050405020304" pitchFamily="18" charset="0"/>
              </a:rPr>
              <a:t>(2020) підтверджує: частота читання книжок під час дозвілля серед українців дещо зменшилась: якщо у 2018 році 11 відсотків стверджували, що читають щодня, то у 2020 році лише 8 відсотків дорослого населення щоденно читають. Для порівняння: частка читачів віком від 18 років, які читають щонайменше раз на тиждень, - 19 відсотків, тим часом відповідно до звіту Міжнародної асоціації видавців кількість канадців, які читають мінімум раз на тиждень, становить 67 відсотків; Франція має 60 відсотків читачів, які регулярно читають, Ісландія — 53 відсотки.</a:t>
            </a:r>
          </a:p>
        </p:txBody>
      </p:sp>
      <p:pic>
        <p:nvPicPr>
          <p:cNvPr id="4" name="Picture 2" descr="143 PNG, Книги на прозрачном фоне">
            <a:extLst>
              <a:ext uri="{FF2B5EF4-FFF2-40B4-BE49-F238E27FC236}">
                <a16:creationId xmlns:a16="http://schemas.microsoft.com/office/drawing/2014/main" id="{20C67599-2D68-461D-8497-F1AD59BD24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5990696"/>
            <a:ext cx="3816424" cy="867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228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6E7DF2E-CD2B-4D60-A3DD-95FADA5013B7}"/>
              </a:ext>
            </a:extLst>
          </p:cNvPr>
          <p:cNvSpPr txBox="1"/>
          <p:nvPr/>
        </p:nvSpPr>
        <p:spPr>
          <a:xfrm>
            <a:off x="1763688" y="0"/>
            <a:ext cx="7380312" cy="5632311"/>
          </a:xfrm>
          <a:prstGeom prst="rect">
            <a:avLst/>
          </a:prstGeom>
          <a:solidFill>
            <a:schemeClr val="accent5">
              <a:lumMod val="20000"/>
              <a:lumOff val="80000"/>
            </a:schemeClr>
          </a:solidFill>
        </p:spPr>
        <p:txBody>
          <a:bodyPr wrap="square">
            <a:spAutoFit/>
          </a:bodyPr>
          <a:lstStyle/>
          <a:p>
            <a:pPr algn="just"/>
            <a:endParaRPr lang="uk-UA" b="0" i="0" dirty="0">
              <a:solidFill>
                <a:srgbClr val="0070C0"/>
              </a:solidFill>
              <a:effectLst/>
              <a:latin typeface="Times New Roman" panose="02020603050405020304" pitchFamily="18" charset="0"/>
              <a:cs typeface="Times New Roman" panose="02020603050405020304" pitchFamily="18" charset="0"/>
            </a:endParaRPr>
          </a:p>
          <a:p>
            <a:pPr algn="just"/>
            <a:r>
              <a:rPr lang="uk-UA" b="0" i="0" dirty="0">
                <a:solidFill>
                  <a:srgbClr val="0070C0"/>
                </a:solidFill>
                <a:effectLst/>
                <a:latin typeface="Times New Roman" panose="02020603050405020304" pitchFamily="18" charset="0"/>
                <a:cs typeface="Times New Roman" panose="02020603050405020304" pitchFamily="18" charset="0"/>
              </a:rPr>
              <a:t>Станом на початок 2023 року внаслідок впливу збройної агресії Російської Федерації рівень читання серед населення ще більше знизився. Напередодні війни в державному бюджеті на поповнення бібліотечних фондів публічних бібліотек було передбачено у 3,5 рази більше коштів, ніж у попередні роки</a:t>
            </a:r>
            <a:r>
              <a:rPr lang="uk-UA" dirty="0">
                <a:solidFill>
                  <a:srgbClr val="0070C0"/>
                </a:solidFill>
                <a:latin typeface="Times New Roman" panose="02020603050405020304" pitchFamily="18" charset="0"/>
                <a:cs typeface="Times New Roman" panose="02020603050405020304" pitchFamily="18" charset="0"/>
              </a:rPr>
              <a:t>.</a:t>
            </a:r>
            <a:r>
              <a:rPr lang="uk-UA" b="0" i="0" dirty="0">
                <a:solidFill>
                  <a:srgbClr val="0070C0"/>
                </a:solidFill>
                <a:effectLst/>
                <a:latin typeface="Times New Roman" panose="02020603050405020304" pitchFamily="18" charset="0"/>
                <a:cs typeface="Times New Roman" panose="02020603050405020304" pitchFamily="18" charset="0"/>
              </a:rPr>
              <a:t> 24 лютого 2022 року збройна агресія Російської Федерації проти України призвела до падіння обсягів випуску і продажу книжок та загострення негативних тенденцій. Так, станом на 1 січня 2023 р., за даними державної наукової установи “Книжкова палата України імені Івана Федорова”, в Україні було видано лише близько 0,23 книжки на душу населення.</a:t>
            </a:r>
          </a:p>
          <a:p>
            <a:pPr algn="just"/>
            <a:endParaRPr lang="uk-UA" dirty="0">
              <a:solidFill>
                <a:srgbClr val="0070C0"/>
              </a:solidFill>
              <a:latin typeface="Times New Roman" panose="02020603050405020304" pitchFamily="18" charset="0"/>
              <a:cs typeface="Times New Roman" panose="02020603050405020304" pitchFamily="18" charset="0"/>
            </a:endParaRPr>
          </a:p>
        </p:txBody>
      </p:sp>
      <p:pic>
        <p:nvPicPr>
          <p:cNvPr id="2052" name="Picture 4" descr="143 PNG, Книги на прозрачном фоне">
            <a:extLst>
              <a:ext uri="{FF2B5EF4-FFF2-40B4-BE49-F238E27FC236}">
                <a16:creationId xmlns:a16="http://schemas.microsoft.com/office/drawing/2014/main" id="{6D8FB838-C54E-42CB-8074-F2D718D094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5517232"/>
            <a:ext cx="7380312" cy="134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36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ED11BB-F8DB-495C-B332-874E42C2B152}"/>
              </a:ext>
            </a:extLst>
          </p:cNvPr>
          <p:cNvSpPr txBox="1"/>
          <p:nvPr/>
        </p:nvSpPr>
        <p:spPr>
          <a:xfrm>
            <a:off x="179512" y="116632"/>
            <a:ext cx="6984776" cy="4524315"/>
          </a:xfrm>
          <a:prstGeom prst="rect">
            <a:avLst/>
          </a:prstGeom>
          <a:noFill/>
        </p:spPr>
        <p:txBody>
          <a:bodyPr wrap="square">
            <a:spAutoFit/>
          </a:bodyPr>
          <a:lstStyle/>
          <a:p>
            <a:pPr algn="just"/>
            <a:r>
              <a:rPr lang="uk-UA" b="0" i="0" dirty="0">
                <a:solidFill>
                  <a:schemeClr val="accent2">
                    <a:lumMod val="75000"/>
                  </a:schemeClr>
                </a:solidFill>
                <a:effectLst/>
                <a:latin typeface="Times New Roman" panose="02020603050405020304" pitchFamily="18" charset="0"/>
                <a:cs typeface="Times New Roman" panose="02020603050405020304" pitchFamily="18" charset="0"/>
              </a:rPr>
              <a:t>Зважаючи на історичний досвід та інформаційну політику, спрямовану на захист українського </a:t>
            </a:r>
            <a:r>
              <a:rPr lang="uk-UA" b="0" i="0" dirty="0" err="1">
                <a:solidFill>
                  <a:schemeClr val="accent2">
                    <a:lumMod val="75000"/>
                  </a:schemeClr>
                </a:solidFill>
                <a:effectLst/>
                <a:latin typeface="Times New Roman" panose="02020603050405020304" pitchFamily="18" charset="0"/>
                <a:cs typeface="Times New Roman" panose="02020603050405020304" pitchFamily="18" charset="0"/>
              </a:rPr>
              <a:t>мовного</a:t>
            </a:r>
            <a:r>
              <a:rPr lang="uk-UA" b="0" i="0" dirty="0">
                <a:solidFill>
                  <a:schemeClr val="accent2">
                    <a:lumMod val="75000"/>
                  </a:schemeClr>
                </a:solidFill>
                <a:effectLst/>
                <a:latin typeface="Times New Roman" panose="02020603050405020304" pitchFamily="18" charset="0"/>
                <a:cs typeface="Times New Roman" panose="02020603050405020304" pitchFamily="18" charset="0"/>
              </a:rPr>
              <a:t> середовища, Стратегія визначає особливу важливість підтримки і розвитку читання українською мовою на всій території України. Відповідно визначається пріоритетний підхід до підтримки українського автора та національного виробника українськомовної книжкової продукції, формування української зони копірайту та до книжкової сфери в цілому як важливого елементу національної безпеки та національних інтересів України.</a:t>
            </a:r>
            <a:endParaRPr lang="uk-UA"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1030" name="Picture 6" descr="⬇ Скачать картинки Открытая книга, стоковые фото Открытая книга в хорошем  качестве | Depositphotos">
            <a:extLst>
              <a:ext uri="{FF2B5EF4-FFF2-40B4-BE49-F238E27FC236}">
                <a16:creationId xmlns:a16="http://schemas.microsoft.com/office/drawing/2014/main" id="{705BF48C-3123-43A2-A22A-B66C030D8D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010279"/>
            <a:ext cx="9144000" cy="1847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566193"/>
      </p:ext>
    </p:extLst>
  </p:cSld>
  <p:clrMapOvr>
    <a:masterClrMapping/>
  </p:clrMapOvr>
</p:sld>
</file>

<file path=ppt/theme/theme1.xml><?xml version="1.0" encoding="utf-8"?>
<a:theme xmlns:a="http://schemas.openxmlformats.org/drawingml/2006/main" name="powerpoint-template-24">
  <a:themeElements>
    <a:clrScheme name="powerpoint-template-24 11">
      <a:dk1>
        <a:srgbClr val="4D4D4D"/>
      </a:dk1>
      <a:lt1>
        <a:srgbClr val="FFFFFF"/>
      </a:lt1>
      <a:dk2>
        <a:srgbClr val="4D4D4D"/>
      </a:dk2>
      <a:lt2>
        <a:srgbClr val="00629E"/>
      </a:lt2>
      <a:accent1>
        <a:srgbClr val="0077C0"/>
      </a:accent1>
      <a:accent2>
        <a:srgbClr val="0082D2"/>
      </a:accent2>
      <a:accent3>
        <a:srgbClr val="FFFFFF"/>
      </a:accent3>
      <a:accent4>
        <a:srgbClr val="404040"/>
      </a:accent4>
      <a:accent5>
        <a:srgbClr val="AABDDC"/>
      </a:accent5>
      <a:accent6>
        <a:srgbClr val="0075BE"/>
      </a:accent6>
      <a:hlink>
        <a:srgbClr val="008CE2"/>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C75F06"/>
        </a:lt2>
        <a:accent1>
          <a:srgbClr val="E07D06"/>
        </a:accent1>
        <a:accent2>
          <a:srgbClr val="F2A016"/>
        </a:accent2>
        <a:accent3>
          <a:srgbClr val="FFFFFF"/>
        </a:accent3>
        <a:accent4>
          <a:srgbClr val="404040"/>
        </a:accent4>
        <a:accent5>
          <a:srgbClr val="EDBFAA"/>
        </a:accent5>
        <a:accent6>
          <a:srgbClr val="DB9113"/>
        </a:accent6>
        <a:hlink>
          <a:srgbClr val="F7C91C"/>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CD5B12"/>
        </a:lt2>
        <a:accent1>
          <a:srgbClr val="E6721D"/>
        </a:accent1>
        <a:accent2>
          <a:srgbClr val="F09125"/>
        </a:accent2>
        <a:accent3>
          <a:srgbClr val="FFFFFF"/>
        </a:accent3>
        <a:accent4>
          <a:srgbClr val="404040"/>
        </a:accent4>
        <a:accent5>
          <a:srgbClr val="F0BCAB"/>
        </a:accent5>
        <a:accent6>
          <a:srgbClr val="D98320"/>
        </a:accent6>
        <a:hlink>
          <a:srgbClr val="F0973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BB5206"/>
        </a:lt2>
        <a:accent1>
          <a:srgbClr val="622C0A"/>
        </a:accent1>
        <a:accent2>
          <a:srgbClr val="E58218"/>
        </a:accent2>
        <a:accent3>
          <a:srgbClr val="FFFFFF"/>
        </a:accent3>
        <a:accent4>
          <a:srgbClr val="404040"/>
        </a:accent4>
        <a:accent5>
          <a:srgbClr val="B7ACAA"/>
        </a:accent5>
        <a:accent6>
          <a:srgbClr val="CF7515"/>
        </a:accent6>
        <a:hlink>
          <a:srgbClr val="8B35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6C362C"/>
        </a:lt2>
        <a:accent1>
          <a:srgbClr val="CA7920"/>
        </a:accent1>
        <a:accent2>
          <a:srgbClr val="E4980F"/>
        </a:accent2>
        <a:accent3>
          <a:srgbClr val="FFFFFF"/>
        </a:accent3>
        <a:accent4>
          <a:srgbClr val="404040"/>
        </a:accent4>
        <a:accent5>
          <a:srgbClr val="E1BEAB"/>
        </a:accent5>
        <a:accent6>
          <a:srgbClr val="CF890C"/>
        </a:accent6>
        <a:hlink>
          <a:srgbClr val="F1AD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C28E32"/>
        </a:lt2>
        <a:accent1>
          <a:srgbClr val="D89306"/>
        </a:accent1>
        <a:accent2>
          <a:srgbClr val="E19E06"/>
        </a:accent2>
        <a:accent3>
          <a:srgbClr val="FFFFFF"/>
        </a:accent3>
        <a:accent4>
          <a:srgbClr val="404040"/>
        </a:accent4>
        <a:accent5>
          <a:srgbClr val="E9C8AA"/>
        </a:accent5>
        <a:accent6>
          <a:srgbClr val="CC8F05"/>
        </a:accent6>
        <a:hlink>
          <a:srgbClr val="EFB206"/>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629E"/>
        </a:lt2>
        <a:accent1>
          <a:srgbClr val="0077C0"/>
        </a:accent1>
        <a:accent2>
          <a:srgbClr val="E4980F"/>
        </a:accent2>
        <a:accent3>
          <a:srgbClr val="FFFFFF"/>
        </a:accent3>
        <a:accent4>
          <a:srgbClr val="404040"/>
        </a:accent4>
        <a:accent5>
          <a:srgbClr val="AABDDC"/>
        </a:accent5>
        <a:accent6>
          <a:srgbClr val="CF890C"/>
        </a:accent6>
        <a:hlink>
          <a:srgbClr val="F1AD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0629E"/>
        </a:lt2>
        <a:accent1>
          <a:srgbClr val="0077C0"/>
        </a:accent1>
        <a:accent2>
          <a:srgbClr val="0082D2"/>
        </a:accent2>
        <a:accent3>
          <a:srgbClr val="FFFFFF"/>
        </a:accent3>
        <a:accent4>
          <a:srgbClr val="404040"/>
        </a:accent4>
        <a:accent5>
          <a:srgbClr val="AABDDC"/>
        </a:accent5>
        <a:accent6>
          <a:srgbClr val="0075BE"/>
        </a:accent6>
        <a:hlink>
          <a:srgbClr val="008CE2"/>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306</Template>
  <TotalTime>1973</TotalTime>
  <Words>3291</Words>
  <Application>Microsoft Office PowerPoint</Application>
  <PresentationFormat>Екран (4:3)</PresentationFormat>
  <Paragraphs>226</Paragraphs>
  <Slides>32</Slides>
  <Notes>9</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32</vt:i4>
      </vt:variant>
    </vt:vector>
  </HeadingPairs>
  <TitlesOfParts>
    <vt:vector size="39" baseType="lpstr">
      <vt:lpstr>Antiqua</vt:lpstr>
      <vt:lpstr>Arial</vt:lpstr>
      <vt:lpstr>Microsoft Sans Serif</vt:lpstr>
      <vt:lpstr>Open Sans</vt:lpstr>
      <vt:lpstr>Times New Roman</vt:lpstr>
      <vt:lpstr>Wingdings</vt:lpstr>
      <vt:lpstr>powerpoint-template-24</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Skyline</dc:creator>
  <cp:lastModifiedBy>Admin</cp:lastModifiedBy>
  <cp:revision>78</cp:revision>
  <dcterms:created xsi:type="dcterms:W3CDTF">2023-03-21T07:31:01Z</dcterms:created>
  <dcterms:modified xsi:type="dcterms:W3CDTF">2023-04-28T05:38:06Z</dcterms:modified>
</cp:coreProperties>
</file>